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90" r:id="rId3"/>
    <p:sldId id="491" r:id="rId4"/>
    <p:sldId id="492" r:id="rId5"/>
    <p:sldId id="493" r:id="rId6"/>
    <p:sldId id="486" r:id="rId7"/>
    <p:sldId id="475" r:id="rId8"/>
    <p:sldId id="476" r:id="rId9"/>
    <p:sldId id="477" r:id="rId10"/>
    <p:sldId id="478" r:id="rId11"/>
    <p:sldId id="484" r:id="rId12"/>
    <p:sldId id="479" r:id="rId13"/>
    <p:sldId id="480" r:id="rId14"/>
    <p:sldId id="481" r:id="rId15"/>
    <p:sldId id="485" r:id="rId16"/>
    <p:sldId id="343" r:id="rId17"/>
    <p:sldId id="483" r:id="rId18"/>
    <p:sldId id="461" r:id="rId19"/>
    <p:sldId id="488" r:id="rId20"/>
    <p:sldId id="462" r:id="rId21"/>
    <p:sldId id="489" r:id="rId22"/>
    <p:sldId id="494" r:id="rId23"/>
    <p:sldId id="496" r:id="rId24"/>
    <p:sldId id="495" r:id="rId25"/>
    <p:sldId id="470" r:id="rId26"/>
    <p:sldId id="472" r:id="rId27"/>
    <p:sldId id="451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FF0000"/>
    <a:srgbClr val="FB2211"/>
    <a:srgbClr val="4F81BD"/>
    <a:srgbClr val="3B6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79483" autoAdjust="0"/>
  </p:normalViewPr>
  <p:slideViewPr>
    <p:cSldViewPr>
      <p:cViewPr>
        <p:scale>
          <a:sx n="70" d="100"/>
          <a:sy n="70" d="100"/>
        </p:scale>
        <p:origin x="1736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Decisions Since Alice</c:v>
                </c:pt>
              </c:strCache>
            </c:strRef>
          </c:tx>
          <c:dPt>
            <c:idx val="2"/>
            <c:bubble3D val="0"/>
            <c:spPr>
              <a:ln w="22225"/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Subject Matter Ineligible</c:v>
                </c:pt>
                <c:pt idx="1">
                  <c:v>Rule 36 Affirmance</c:v>
                </c:pt>
                <c:pt idx="2">
                  <c:v>Subject Matter Eligible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71.0</c:v>
                </c:pt>
                <c:pt idx="1">
                  <c:v>10.0</c:v>
                </c:pt>
                <c:pt idx="2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Decisions Since Alice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Subject Matter Ineligible</c:v>
                </c:pt>
                <c:pt idx="1">
                  <c:v>Subject Matter Eligible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1071.0</c:v>
                </c:pt>
                <c:pt idx="1">
                  <c:v>189.0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A6D9F498-E47D-4918-BF9E-4422439DE839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EE700B8B-053E-4068-A8FF-41B2C5851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0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884A028-D54D-4BCB-935C-C4C37C393A95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1F4FBC2-F208-4B82-AC5D-2BBB66ADA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FBC2-F208-4B82-AC5D-2BBB66ADAE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0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FBC2-F208-4B82-AC5D-2BBB66ADAE8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24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FBC2-F208-4B82-AC5D-2BBB66ADAE8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29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FBC2-F208-4B82-AC5D-2BBB66ADAE8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29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FBC2-F208-4B82-AC5D-2BBB66ADAE8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29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FBC2-F208-4B82-AC5D-2BBB66ADAE8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29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FBC2-F208-4B82-AC5D-2BBB66ADAE8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29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FBC2-F208-4B82-AC5D-2BBB66ADAE8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29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FBC2-F208-4B82-AC5D-2BBB66ADAE8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2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4419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1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2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D60A5EC-B224-4D56-9FFA-93ACC51AB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3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5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6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0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4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1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1069E167-2F41-4316-A536-5C92C5D281B6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A5EC-B224-4D56-9FFA-93ACC51AB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3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5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100"/>
            <a:stretch/>
          </p:blipFill>
          <p:spPr>
            <a:xfrm>
              <a:off x="0" y="6199047"/>
              <a:ext cx="9144000" cy="658953"/>
            </a:xfrm>
            <a:prstGeom prst="rect">
              <a:avLst/>
            </a:prstGeom>
          </p:spPr>
        </p:pic>
        <p:grpSp>
          <p:nvGrpSpPr>
            <p:cNvPr id="14" name="Group 13"/>
            <p:cNvGrpSpPr/>
            <p:nvPr userDrawn="1"/>
          </p:nvGrpSpPr>
          <p:grpSpPr>
            <a:xfrm>
              <a:off x="0" y="5943600"/>
              <a:ext cx="9144000" cy="533400"/>
              <a:chOff x="0" y="5943600"/>
              <a:chExt cx="9144000" cy="533400"/>
            </a:xfrm>
            <a:solidFill>
              <a:schemeClr val="bg1"/>
            </a:solidFill>
          </p:grpSpPr>
          <p:sp>
            <p:nvSpPr>
              <p:cNvPr id="12" name="Wave 11"/>
              <p:cNvSpPr/>
              <p:nvPr userDrawn="1"/>
            </p:nvSpPr>
            <p:spPr>
              <a:xfrm>
                <a:off x="0" y="5943600"/>
                <a:ext cx="4495800" cy="533400"/>
              </a:xfrm>
              <a:prstGeom prst="wav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Wave 12"/>
              <p:cNvSpPr/>
              <p:nvPr userDrawn="1"/>
            </p:nvSpPr>
            <p:spPr>
              <a:xfrm>
                <a:off x="4495800" y="5943600"/>
                <a:ext cx="4648200" cy="533400"/>
              </a:xfrm>
              <a:prstGeom prst="wav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D60A5EC-B224-4D56-9FFA-93ACC51AB93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-11185" y="0"/>
            <a:ext cx="9155185" cy="647700"/>
            <a:chOff x="0" y="381000"/>
            <a:chExt cx="9155185" cy="647700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07" b="77424"/>
            <a:stretch/>
          </p:blipFill>
          <p:spPr>
            <a:xfrm>
              <a:off x="11185" y="381000"/>
              <a:ext cx="9144000" cy="457200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 userDrawn="1"/>
          </p:nvGrpSpPr>
          <p:grpSpPr>
            <a:xfrm>
              <a:off x="0" y="685800"/>
              <a:ext cx="9155185" cy="342900"/>
              <a:chOff x="0" y="838200"/>
              <a:chExt cx="9448800" cy="685800"/>
            </a:xfrm>
            <a:solidFill>
              <a:schemeClr val="bg1"/>
            </a:solidFill>
          </p:grpSpPr>
          <p:sp>
            <p:nvSpPr>
              <p:cNvPr id="20" name="Wave 19"/>
              <p:cNvSpPr/>
              <p:nvPr userDrawn="1"/>
            </p:nvSpPr>
            <p:spPr>
              <a:xfrm>
                <a:off x="0" y="838200"/>
                <a:ext cx="4724400" cy="685800"/>
              </a:xfrm>
              <a:prstGeom prst="wav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Wave 20"/>
              <p:cNvSpPr/>
              <p:nvPr userDrawn="1"/>
            </p:nvSpPr>
            <p:spPr>
              <a:xfrm>
                <a:off x="4724400" y="838200"/>
                <a:ext cx="4724400" cy="685800"/>
              </a:xfrm>
              <a:prstGeom prst="wav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37"/>
            <a:ext cx="2895600" cy="44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60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2ahUKEwjcv-jvxM3cAhXCf7wKHS5UBCYQjRx6BAgBEAU&amp;url=https://www.uspto.gov/images/seals.htm&amp;psig=AOvVaw3FEsrIKmgiL-DD7vEeXjEC&amp;ust=1533270762512230" TargetMode="External"/><Relationship Id="rId3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thomas@sughru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spto.gov/patent/laws-and-regulations/examination-policy/subject-matter-eligibilit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5448300" cy="2079625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+mj-lt"/>
                <a:ea typeface="굴림" charset="-127"/>
              </a:rPr>
              <a:t>Patent </a:t>
            </a:r>
            <a:r>
              <a:rPr lang="en-US" sz="4900" dirty="0">
                <a:latin typeface="+mj-lt"/>
                <a:ea typeface="굴림" charset="-127"/>
              </a:rPr>
              <a:t>Eligibility Under </a:t>
            </a:r>
            <a:r>
              <a:rPr lang="en-US" sz="4900" dirty="0" smtClean="0">
                <a:latin typeface="+mj-lt"/>
                <a:ea typeface="굴림" charset="-127"/>
              </a:rPr>
              <a:t>§ 101 </a:t>
            </a:r>
            <a:br>
              <a:rPr lang="en-US" sz="4900" dirty="0" smtClean="0">
                <a:latin typeface="+mj-lt"/>
                <a:ea typeface="굴림" charset="-127"/>
              </a:rPr>
            </a:br>
            <a:r>
              <a:rPr lang="en-US" dirty="0" smtClean="0">
                <a:latin typeface="+mj-lt"/>
                <a:ea typeface="굴림" charset="-127"/>
              </a:rPr>
              <a:t/>
            </a:r>
            <a:br>
              <a:rPr lang="en-US" dirty="0" smtClean="0">
                <a:latin typeface="+mj-lt"/>
                <a:ea typeface="굴림" charset="-127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4343400" cy="106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ko-KR" sz="2400" dirty="0" smtClean="0">
                <a:latin typeface="+mj-lt"/>
                <a:ea typeface="굴림" charset="-127"/>
              </a:rPr>
              <a:t>Tenth Global Network Summit</a:t>
            </a:r>
            <a:endParaRPr lang="en-US" altLang="ko-KR" sz="2400" dirty="0">
              <a:latin typeface="+mj-lt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 smtClean="0">
                <a:latin typeface="+mj-lt"/>
                <a:ea typeface="굴림" charset="-127"/>
              </a:rPr>
              <a:t>Alan J. Kasper</a:t>
            </a:r>
          </a:p>
          <a:p>
            <a:pPr>
              <a:lnSpc>
                <a:spcPct val="80000"/>
              </a:lnSpc>
            </a:pPr>
            <a:r>
              <a:rPr lang="en-US" altLang="ko-KR" sz="2400" dirty="0" smtClean="0">
                <a:latin typeface="+mj-lt"/>
                <a:ea typeface="굴림" charset="-127"/>
              </a:rPr>
              <a:t>September 27, 2018</a:t>
            </a:r>
            <a:endParaRPr lang="en-US" altLang="ko-KR" sz="2400" dirty="0">
              <a:latin typeface="+mj-lt"/>
              <a:ea typeface="굴림" charset="-127"/>
            </a:endParaRPr>
          </a:p>
          <a:p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5934670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b="1" dirty="0">
                <a:solidFill>
                  <a:prstClr val="black"/>
                </a:solidFill>
                <a:latin typeface="Arial Unicode MS" pitchFamily="34" charset="-128"/>
              </a:rPr>
              <a:t>The views shown in these slides are the speaker‘s personal views, and do not represent the views of Sughrue Mion </a:t>
            </a:r>
            <a:r>
              <a:rPr lang="en-US" altLang="ko-KR" b="1" dirty="0" smtClean="0">
                <a:solidFill>
                  <a:prstClr val="black"/>
                </a:solidFill>
                <a:latin typeface="Arial Unicode MS" pitchFamily="34" charset="-128"/>
              </a:rPr>
              <a:t>PLLC</a:t>
            </a:r>
            <a:endParaRPr lang="en-US" altLang="ko-KR" b="1" dirty="0">
              <a:solidFill>
                <a:prstClr val="black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54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Patent Eligibility at the Federal Circuit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7914"/>
            <a:ext cx="2133600" cy="365125"/>
          </a:xfrm>
        </p:spPr>
        <p:txBody>
          <a:bodyPr/>
          <a:lstStyle/>
          <a:p>
            <a:fld id="{59245DDE-7C51-46DD-8CC9-B0BFAB5EE813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Patent eligibility for software inventions is a recent trend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B708629-36A3-4BE1-98A5-126FEF840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2325317"/>
            <a:ext cx="9071078" cy="323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4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610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</a:rPr>
              <a:t>Post-Alice </a:t>
            </a:r>
            <a:r>
              <a:rPr lang="en-US" sz="3200" b="1" dirty="0" smtClean="0">
                <a:solidFill>
                  <a:srgbClr val="002060"/>
                </a:solidFill>
              </a:rPr>
              <a:t>Decisions:  Basis for Eligibility of Inventions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Step 1 – no abstract idea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Step 2 – significantly more</a:t>
            </a: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36652"/>
              </p:ext>
            </p:extLst>
          </p:nvPr>
        </p:nvGraphicFramePr>
        <p:xfrm>
          <a:off x="1219200" y="1828800"/>
          <a:ext cx="6672532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990600"/>
                <a:gridCol w="80513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DDR Holdings v. Hotels.com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Enfish,</a:t>
                      </a:r>
                      <a:r>
                        <a:rPr lang="en-US" i="1" baseline="0" dirty="0" smtClean="0"/>
                        <a:t> LLC v. Microsoft Corp.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Bascom Global Internet Svcs. AT&amp;T Mobility, LLC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McRO, Inc. v. Bandai Namco</a:t>
                      </a:r>
                      <a:r>
                        <a:rPr lang="en-US" i="1" baseline="0" dirty="0" smtClean="0"/>
                        <a:t> Games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Amdocs (Israel) Ltd.</a:t>
                      </a:r>
                      <a:r>
                        <a:rPr lang="en-US" i="1" baseline="0" dirty="0" smtClean="0"/>
                        <a:t> V. Openet Telecom, Inc.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Thales Visionix Inc. v. United States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Visual</a:t>
                      </a:r>
                      <a:r>
                        <a:rPr lang="en-US" i="1" baseline="0" dirty="0" smtClean="0"/>
                        <a:t> Memory LLC. v. Nvidia Corporation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Finjan, Inc. v. Blue Coat Systems, Inc.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Core Wireless Licensing v. LG Elecs. Inc.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Berkheimer v. HP Inc.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Aatrix Software</a:t>
                      </a:r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, Inc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. v Green Shades Software, Inc.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✓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504EB8D8-BCD0-4B39-926C-C57AB0F5F3BE}" type="slidenum">
              <a:rPr lang="en-US" sz="1800" smtClean="0">
                <a:solidFill>
                  <a:schemeClr val="bg1"/>
                </a:solidFill>
              </a:rPr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Patent Eligibility at the PTAB</a:t>
            </a: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168959"/>
              </p:ext>
            </p:extLst>
          </p:nvPr>
        </p:nvGraphicFramePr>
        <p:xfrm>
          <a:off x="457200" y="9906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7914"/>
            <a:ext cx="2133600" cy="365125"/>
          </a:xfrm>
        </p:spPr>
        <p:txBody>
          <a:bodyPr/>
          <a:lstStyle/>
          <a:p>
            <a:fld id="{59245DDE-7C51-46DD-8CC9-B0BFAB5EE813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5408F1A-EADB-4B9E-88B5-45EAF5BC4888}"/>
              </a:ext>
            </a:extLst>
          </p:cNvPr>
          <p:cNvSpPr/>
          <p:nvPr/>
        </p:nvSpPr>
        <p:spPr>
          <a:xfrm>
            <a:off x="620899" y="5528846"/>
            <a:ext cx="84162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i="1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R="13240"/>
            <a:r>
              <a:rPr lang="en-US" sz="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Source: </a:t>
            </a:r>
            <a:r>
              <a:rPr lang="en-US" sz="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Anticipat Research</a:t>
            </a:r>
            <a:endParaRPr lang="en-US" sz="8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4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Patent Eligibility at the </a:t>
            </a:r>
            <a:r>
              <a:rPr lang="en-US" sz="3200" b="1" dirty="0" smtClean="0">
                <a:solidFill>
                  <a:srgbClr val="002060"/>
                </a:solidFill>
              </a:rPr>
              <a:t>PTAB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7914"/>
            <a:ext cx="2133600" cy="365125"/>
          </a:xfrm>
        </p:spPr>
        <p:txBody>
          <a:bodyPr/>
          <a:lstStyle/>
          <a:p>
            <a:fld id="{59245DDE-7C51-46DD-8CC9-B0BFAB5EE813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Consistent decline of reversals</a:t>
            </a:r>
            <a:endParaRPr lang="en-US" dirty="0"/>
          </a:p>
        </p:txBody>
      </p:sp>
      <p:pic>
        <p:nvPicPr>
          <p:cNvPr id="8" name="Picture 2" descr="\\nacl1-cifs-1\nashares$\Profiles\Redirect\spark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72462" cy="393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5408F1A-EADB-4B9E-88B5-45EAF5BC4888}"/>
              </a:ext>
            </a:extLst>
          </p:cNvPr>
          <p:cNvSpPr/>
          <p:nvPr/>
        </p:nvSpPr>
        <p:spPr>
          <a:xfrm>
            <a:off x="620899" y="5605046"/>
            <a:ext cx="84162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i="1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R="13240"/>
            <a:r>
              <a:rPr lang="en-US" sz="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Source: </a:t>
            </a:r>
            <a:r>
              <a:rPr lang="en-US" sz="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Anticipat Research</a:t>
            </a:r>
            <a:endParaRPr lang="en-US" sz="8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87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Patent Eligibility at the </a:t>
            </a:r>
            <a:r>
              <a:rPr lang="en-US" sz="3200" b="1" dirty="0" smtClean="0">
                <a:solidFill>
                  <a:srgbClr val="002060"/>
                </a:solidFill>
              </a:rPr>
              <a:t>PTAB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7914"/>
            <a:ext cx="2133600" cy="365125"/>
          </a:xfrm>
        </p:spPr>
        <p:txBody>
          <a:bodyPr/>
          <a:lstStyle/>
          <a:p>
            <a:fld id="{59245DDE-7C51-46DD-8CC9-B0BFAB5EE81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Very sharp decline of Examiner reversals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02328" cy="342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5408F1A-EADB-4B9E-88B5-45EAF5BC4888}"/>
              </a:ext>
            </a:extLst>
          </p:cNvPr>
          <p:cNvSpPr/>
          <p:nvPr/>
        </p:nvSpPr>
        <p:spPr>
          <a:xfrm>
            <a:off x="620899" y="5528846"/>
            <a:ext cx="84162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i="1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R="13240"/>
            <a:r>
              <a:rPr lang="en-US" sz="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Source: </a:t>
            </a:r>
            <a:r>
              <a:rPr lang="en-US" sz="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BilskiBlog</a:t>
            </a:r>
            <a:endParaRPr lang="en-US" sz="8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i="1" dirty="0" smtClean="0"/>
              <a:t>Joint AIPLA/IPO Legislative Proposal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77300" cy="54102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sz="2000" b="1" dirty="0" smtClean="0"/>
              <a:t>Eligible Subject Matter 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(a) Whoever invents or discovers, and claims as an invention, any useful process, machine, manufacture, composition of matter, or any useful improvement thereof, shall be entitled to a patent therefor, </a:t>
            </a:r>
            <a:r>
              <a:rPr lang="en-US" sz="2000" i="1" dirty="0" smtClean="0"/>
              <a:t>subject only to the conditions and requirements set forth in this title</a:t>
            </a:r>
            <a:r>
              <a:rPr lang="en-US" sz="2000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en-US" sz="2000" b="1" dirty="0" smtClean="0"/>
              <a:t>Sole Exceptions to Subject Matter Eligibility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(b) A claimed invention is ineligible under subsection (a) </a:t>
            </a:r>
            <a:r>
              <a:rPr lang="en-US" sz="2000" i="1" dirty="0" smtClean="0"/>
              <a:t>if and only if</a:t>
            </a:r>
            <a:r>
              <a:rPr lang="en-US" sz="2000" dirty="0" smtClean="0"/>
              <a:t> the claimed invention as a whole (i) </a:t>
            </a:r>
            <a:r>
              <a:rPr lang="en-US" sz="2000" i="1" dirty="0" smtClean="0"/>
              <a:t>exists in nature independently of and prior to</a:t>
            </a:r>
            <a:r>
              <a:rPr lang="en-US" sz="2000" dirty="0" smtClean="0"/>
              <a:t> any human activity or (ii) is performed </a:t>
            </a:r>
            <a:r>
              <a:rPr lang="en-US" sz="2000" i="1" dirty="0" smtClean="0"/>
              <a:t>solely in the human mind</a:t>
            </a:r>
            <a:r>
              <a:rPr lang="en-US" sz="2000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en-US" sz="2000" b="1" dirty="0" smtClean="0"/>
              <a:t>Sole Eligibility Standard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(c) The eligibility of a claimed invention under subsections (a) and (b) shall be determined </a:t>
            </a:r>
            <a:r>
              <a:rPr lang="en-US" sz="2000" i="1" dirty="0" smtClean="0"/>
              <a:t>without regard to</a:t>
            </a:r>
            <a:r>
              <a:rPr lang="en-US" sz="2000" dirty="0" smtClean="0"/>
              <a:t>: 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(i) the requirements or conditions of sections 102, 103, and 112 of this title; 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(ii) the manner in which the claimed invention was made or discovered; or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(iii) whether the claimed invention includes an inventive concept 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 </a:t>
            </a:r>
          </a:p>
          <a:p>
            <a:pPr marL="0" indent="0">
              <a:buFontTx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7645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Examination </a:t>
            </a:r>
            <a:r>
              <a:rPr lang="en-US" sz="4000" dirty="0" smtClean="0">
                <a:latin typeface="+mj-lt"/>
              </a:rPr>
              <a:t>@ USPTO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763000" cy="36576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MPEP </a:t>
            </a:r>
            <a:r>
              <a:rPr lang="en-US" sz="2400" dirty="0" smtClean="0">
                <a:latin typeface="+mj-lt"/>
              </a:rPr>
              <a:t>was </a:t>
            </a:r>
            <a:r>
              <a:rPr lang="en-US" sz="2400" dirty="0">
                <a:latin typeface="+mj-lt"/>
              </a:rPr>
              <a:t>updated (</a:t>
            </a:r>
            <a:r>
              <a:rPr lang="en-US" sz="2400" dirty="0">
                <a:solidFill>
                  <a:srgbClr val="111111"/>
                </a:solidFill>
                <a:latin typeface="+mj-lt"/>
              </a:rPr>
              <a:t>January 2018)</a:t>
            </a:r>
            <a:endParaRPr lang="en-US" sz="2400" dirty="0">
              <a:latin typeface="+mj-lt"/>
            </a:endParaRPr>
          </a:p>
          <a:p>
            <a:pPr marL="540000" lvl="1" indent="-342900"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r>
              <a:rPr lang="en-US" sz="2400" dirty="0">
                <a:latin typeface="+mj-lt"/>
              </a:rPr>
              <a:t>Chapter 2100:  Eligibility guidance</a:t>
            </a:r>
          </a:p>
          <a:p>
            <a:pPr marL="540000" lvl="1" indent="-342900"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r>
              <a:rPr lang="en-US" sz="2400" dirty="0">
                <a:latin typeface="+mj-lt"/>
              </a:rPr>
              <a:t>Chapter 706.03(a</a:t>
            </a:r>
            <a:r>
              <a:rPr lang="en-US" sz="2400" dirty="0" smtClean="0">
                <a:latin typeface="+mj-lt"/>
              </a:rPr>
              <a:t>): </a:t>
            </a:r>
            <a:r>
              <a:rPr lang="en-US" sz="2400" dirty="0">
                <a:latin typeface="+mj-lt"/>
              </a:rPr>
              <a:t>Subject matter eligibility rejections 	 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But there are more </a:t>
            </a:r>
            <a:r>
              <a:rPr lang="en-US" sz="2400" dirty="0" smtClean="0">
                <a:latin typeface="+mj-lt"/>
              </a:rPr>
              <a:t>CAFC decisions </a:t>
            </a:r>
            <a:r>
              <a:rPr lang="en-US" sz="2400" dirty="0">
                <a:latin typeface="+mj-lt"/>
              </a:rPr>
              <a:t>since </a:t>
            </a:r>
            <a:r>
              <a:rPr lang="en-US" sz="2400" dirty="0" smtClean="0">
                <a:latin typeface="+mj-lt"/>
              </a:rPr>
              <a:t>the MPEP </a:t>
            </a:r>
            <a:r>
              <a:rPr lang="en-US" sz="2400" dirty="0">
                <a:latin typeface="+mj-lt"/>
              </a:rPr>
              <a:t>revisions (</a:t>
            </a:r>
            <a:r>
              <a:rPr lang="en-US" sz="2400" i="1" dirty="0">
                <a:latin typeface="+mj-lt"/>
              </a:rPr>
              <a:t>Finjan, Core Wireless, Berkheimer, etc</a:t>
            </a:r>
            <a:r>
              <a:rPr lang="en-US" sz="2400" dirty="0" smtClean="0">
                <a:latin typeface="+mj-lt"/>
              </a:rPr>
              <a:t>.)</a:t>
            </a:r>
          </a:p>
          <a:p>
            <a:endParaRPr lang="en-US" sz="2200" dirty="0">
              <a:latin typeface="+mj-lt"/>
            </a:endParaRPr>
          </a:p>
        </p:txBody>
      </p:sp>
      <p:pic>
        <p:nvPicPr>
          <p:cNvPr id="3074" name="Picture 2" descr="Image result for uspto sea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419100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354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USPTO Guidance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Numerous Memorandum</a:t>
            </a:r>
          </a:p>
          <a:p>
            <a:pPr lvl="1"/>
            <a:r>
              <a:rPr lang="en-US" sz="2000" dirty="0" smtClean="0"/>
              <a:t>June 7, 2018 (</a:t>
            </a:r>
            <a:r>
              <a:rPr lang="en-US" sz="2000" i="1" dirty="0" smtClean="0"/>
              <a:t>Vanda</a:t>
            </a:r>
            <a:r>
              <a:rPr lang="en-US" sz="2000" dirty="0" smtClean="0"/>
              <a:t>)(administering step)</a:t>
            </a:r>
          </a:p>
          <a:p>
            <a:pPr lvl="1"/>
            <a:r>
              <a:rPr lang="en-US" sz="2000" dirty="0" smtClean="0"/>
              <a:t>April 19, 2018 (</a:t>
            </a:r>
            <a:r>
              <a:rPr lang="en-US" sz="2000" i="1" dirty="0" smtClean="0"/>
              <a:t>Berkheimer</a:t>
            </a:r>
            <a:r>
              <a:rPr lang="en-US" sz="2000" dirty="0" smtClean="0"/>
              <a:t>)(burden of proof on Examiner)</a:t>
            </a:r>
          </a:p>
          <a:p>
            <a:pPr lvl="1"/>
            <a:r>
              <a:rPr lang="en-US" sz="2000" dirty="0" smtClean="0"/>
              <a:t>April 2, 2018 (</a:t>
            </a:r>
            <a:r>
              <a:rPr lang="en-US" sz="2000" i="1" dirty="0" smtClean="0"/>
              <a:t>Finjan</a:t>
            </a:r>
            <a:r>
              <a:rPr lang="en-US" sz="2000" dirty="0" smtClean="0"/>
              <a:t>, </a:t>
            </a:r>
            <a:r>
              <a:rPr lang="en-US" sz="2000" i="1" dirty="0" smtClean="0"/>
              <a:t>Core Wireless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November 2, 2016 (</a:t>
            </a:r>
            <a:r>
              <a:rPr lang="en-US" sz="2000" i="1" dirty="0" smtClean="0"/>
              <a:t>McR</a:t>
            </a:r>
            <a:r>
              <a:rPr lang="en-US" sz="2000" dirty="0" smtClean="0"/>
              <a:t>O,</a:t>
            </a:r>
            <a:r>
              <a:rPr lang="en-US" sz="2000" i="1" dirty="0" smtClean="0"/>
              <a:t> Bascom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July 14, 2016 (</a:t>
            </a:r>
            <a:r>
              <a:rPr lang="en-US" sz="2000" i="1" dirty="0" smtClean="0"/>
              <a:t>Rapid Litigation</a:t>
            </a:r>
            <a:r>
              <a:rPr lang="en-US" sz="2000" dirty="0" smtClean="0"/>
              <a:t>, </a:t>
            </a:r>
            <a:r>
              <a:rPr lang="en-US" sz="2000" i="1" dirty="0" smtClean="0"/>
              <a:t>Sequenom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May 19, 2016 (</a:t>
            </a:r>
            <a:r>
              <a:rPr lang="en-US" sz="2000" i="1" dirty="0" smtClean="0"/>
              <a:t>Enfish</a:t>
            </a:r>
            <a:r>
              <a:rPr lang="en-US" sz="2000" dirty="0" smtClean="0"/>
              <a:t>, </a:t>
            </a:r>
            <a:r>
              <a:rPr lang="en-US" sz="2000" i="1" dirty="0" smtClean="0"/>
              <a:t>TLI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December 16, 2014</a:t>
            </a:r>
          </a:p>
          <a:p>
            <a:pPr lvl="1"/>
            <a:r>
              <a:rPr lang="en-US" sz="2000" dirty="0" smtClean="0"/>
              <a:t>June 25, 2014 (</a:t>
            </a:r>
            <a:r>
              <a:rPr lang="en-US" sz="2000" i="1" dirty="0" smtClean="0"/>
              <a:t>Alice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Initially unclear due to poor guidance from </a:t>
            </a:r>
            <a:r>
              <a:rPr lang="en-US" sz="2400" i="1" dirty="0" smtClean="0"/>
              <a:t>Mayo</a:t>
            </a:r>
            <a:r>
              <a:rPr lang="en-US" sz="2400" dirty="0" smtClean="0"/>
              <a:t> and </a:t>
            </a:r>
            <a:r>
              <a:rPr lang="en-US" sz="2400" i="1" dirty="0" smtClean="0"/>
              <a:t>Alice</a:t>
            </a:r>
          </a:p>
          <a:p>
            <a:r>
              <a:rPr lang="en-US" sz="2400" dirty="0" smtClean="0"/>
              <a:t>Inconsistently application throughout USPTO</a:t>
            </a:r>
          </a:p>
          <a:p>
            <a:r>
              <a:rPr lang="en-US" sz="2400" dirty="0" smtClean="0"/>
              <a:t>Courts not bound by USPTO Guidance but find exceptions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0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800" dirty="0"/>
          </a:p>
          <a:p>
            <a:endParaRPr lang="en-US" sz="1400" dirty="0">
              <a:solidFill>
                <a:srgbClr val="404F21"/>
              </a:solidFill>
            </a:endParaRPr>
          </a:p>
          <a:p>
            <a:endParaRPr lang="en-US" sz="2000" dirty="0">
              <a:solidFill>
                <a:srgbClr val="404F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7914"/>
            <a:ext cx="2133600" cy="365125"/>
          </a:xfrm>
        </p:spPr>
        <p:txBody>
          <a:bodyPr/>
          <a:lstStyle/>
          <a:p>
            <a:fld id="{59245DDE-7C51-46DD-8CC9-B0BFAB5EE81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1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Proposed USPTO Guidance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763000" cy="4983163"/>
          </a:xfrm>
        </p:spPr>
        <p:txBody>
          <a:bodyPr>
            <a:normAutofit lnSpcReduction="10000"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Director Iancu Comment at the September 2018 IPO Meeting:</a:t>
            </a:r>
          </a:p>
          <a:p>
            <a:pPr lvl="1"/>
            <a:r>
              <a:rPr lang="en-US" sz="1800" dirty="0"/>
              <a:t>IPO and AIPLA have </a:t>
            </a:r>
            <a:r>
              <a:rPr lang="en-US" sz="1800" dirty="0" smtClean="0"/>
              <a:t>proposed </a:t>
            </a:r>
            <a:r>
              <a:rPr lang="en-US" sz="1800" dirty="0"/>
              <a:t>new statutory language. Should Congress be interested in moving forward with hearings or legislation, the USPTO would </a:t>
            </a:r>
            <a:r>
              <a:rPr lang="en-US" sz="1800" dirty="0" smtClean="0"/>
              <a:t>help.   But the process takes time.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/>
              <a:t>USPTO cannot wait. </a:t>
            </a:r>
            <a:r>
              <a:rPr lang="en-US" sz="1800" dirty="0" smtClean="0"/>
              <a:t>Examiners </a:t>
            </a:r>
            <a:r>
              <a:rPr lang="en-US" sz="1800" dirty="0"/>
              <a:t>need additional guidance </a:t>
            </a:r>
            <a:r>
              <a:rPr lang="en-US" sz="1800" dirty="0" smtClean="0"/>
              <a:t>now, and </a:t>
            </a:r>
            <a:r>
              <a:rPr lang="en-US" sz="1800" dirty="0"/>
              <a:t>so do patent applicants, patent owners, and the public. </a:t>
            </a:r>
            <a:r>
              <a:rPr lang="en-US" sz="1800" dirty="0" smtClean="0"/>
              <a:t>The </a:t>
            </a:r>
            <a:r>
              <a:rPr lang="en-US" sz="1800" dirty="0"/>
              <a:t>issue must be promptly addressed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USPTO </a:t>
            </a:r>
            <a:r>
              <a:rPr lang="en-US" sz="1800" dirty="0" smtClean="0"/>
              <a:t>is </a:t>
            </a:r>
            <a:r>
              <a:rPr lang="en-US" sz="1800" dirty="0"/>
              <a:t>contemplating revised guidance to help categorize the exceptions—and </a:t>
            </a:r>
            <a:r>
              <a:rPr lang="en-US" sz="1800" dirty="0" smtClean="0"/>
              <a:t>to </a:t>
            </a:r>
            <a:r>
              <a:rPr lang="en-US" sz="1800" dirty="0"/>
              <a:t>name them—and instruct examiners on how to apply them.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>
                <a:latin typeface="+mj-lt"/>
              </a:rPr>
              <a:t>For greater predictability, t</a:t>
            </a:r>
            <a:r>
              <a:rPr lang="en-US" sz="1800" dirty="0" smtClean="0"/>
              <a:t>he </a:t>
            </a:r>
            <a:r>
              <a:rPr lang="en-US" sz="1800" dirty="0"/>
              <a:t>contemplated guidance would do two primary things: </a:t>
            </a:r>
            <a:endParaRPr lang="en-US" sz="1800" dirty="0" smtClean="0"/>
          </a:p>
          <a:p>
            <a:pPr lvl="2"/>
            <a:r>
              <a:rPr lang="en-US" sz="1800" dirty="0" smtClean="0"/>
              <a:t>First</a:t>
            </a:r>
            <a:r>
              <a:rPr lang="en-US" sz="1800" dirty="0"/>
              <a:t>, it would categorize the exceptions based on a synthesis of the case law to date. </a:t>
            </a:r>
            <a:endParaRPr lang="en-US" sz="1800" dirty="0" smtClean="0"/>
          </a:p>
          <a:p>
            <a:pPr lvl="2"/>
            <a:r>
              <a:rPr lang="en-US" sz="1800" dirty="0" smtClean="0"/>
              <a:t>Second</a:t>
            </a:r>
            <a:r>
              <a:rPr lang="en-US" sz="1800" dirty="0"/>
              <a:t>, if a claim does recite a categorized exception, </a:t>
            </a:r>
            <a:r>
              <a:rPr lang="en-US" sz="1800" dirty="0" smtClean="0"/>
              <a:t>the guidance </a:t>
            </a:r>
            <a:r>
              <a:rPr lang="en-US" sz="1800" dirty="0"/>
              <a:t>would instruct examiners to decide if it is “directed to” that exception by determining whether such exception is </a:t>
            </a:r>
            <a:r>
              <a:rPr lang="en-US" sz="1800" u="sng" dirty="0"/>
              <a:t>integrated into</a:t>
            </a:r>
            <a:r>
              <a:rPr lang="en-US" sz="1800" dirty="0"/>
              <a:t> a </a:t>
            </a:r>
            <a:r>
              <a:rPr lang="en-US" sz="1800" b="1" dirty="0"/>
              <a:t>practical application</a:t>
            </a:r>
            <a:r>
              <a:rPr lang="en-US" sz="1800" dirty="0"/>
              <a:t>. 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1408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+mj-lt"/>
              </a:rPr>
              <a:t>Proposed USPTO Guidance is Pro-Patent</a:t>
            </a:r>
            <a:endParaRPr lang="en-US" sz="3200" u="sng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85" y="914400"/>
            <a:ext cx="8915400" cy="505936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 First Component: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1800" dirty="0" smtClean="0"/>
              <a:t>The </a:t>
            </a:r>
            <a:r>
              <a:rPr lang="en-US" sz="1800" dirty="0"/>
              <a:t>exceptions </a:t>
            </a:r>
            <a:r>
              <a:rPr lang="en-US" sz="1800" dirty="0" smtClean="0"/>
              <a:t>to patentability </a:t>
            </a:r>
            <a:r>
              <a:rPr lang="en-US" sz="1800" u="sng" dirty="0" smtClean="0"/>
              <a:t>should </a:t>
            </a:r>
            <a:r>
              <a:rPr lang="en-US" sz="1800" u="sng" dirty="0"/>
              <a:t>capture only</a:t>
            </a:r>
            <a:r>
              <a:rPr lang="en-US" sz="1800" dirty="0"/>
              <a:t> those claims that the Supreme Court has said remain outside the categories of patent protection, despite being novel, nonobvious, and </a:t>
            </a:r>
            <a:r>
              <a:rPr lang="en-US" sz="1800" dirty="0" smtClean="0"/>
              <a:t>well-disclosed, specifically, the </a:t>
            </a:r>
            <a:r>
              <a:rPr lang="en-US" sz="1800" dirty="0"/>
              <a:t>“basic tools of scientific and technological </a:t>
            </a:r>
            <a:r>
              <a:rPr lang="en-US" sz="1800" dirty="0" smtClean="0"/>
              <a:t>work,” such as:</a:t>
            </a:r>
          </a:p>
          <a:p>
            <a:pPr marL="1200150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1800" dirty="0"/>
              <a:t>pure discoveries of nature, such as gravity, electromagnetism, DNA, etc.—all natural and before human </a:t>
            </a:r>
            <a:r>
              <a:rPr lang="en-US" sz="1800" dirty="0" smtClean="0"/>
              <a:t>intervention (Myriad)</a:t>
            </a:r>
          </a:p>
          <a:p>
            <a:pPr marL="1200150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1800" dirty="0"/>
              <a:t>fundamental mathematics like calculus, geometry, or arithmetic per </a:t>
            </a:r>
            <a:r>
              <a:rPr lang="en-US" sz="1800" dirty="0" smtClean="0"/>
              <a:t>se  (Bensen)</a:t>
            </a:r>
          </a:p>
          <a:p>
            <a:pPr marL="1200150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1800" dirty="0"/>
              <a:t>basic “methods of organizing human activity,” such as fundamental economic practices like market hedging and escrow </a:t>
            </a:r>
            <a:r>
              <a:rPr lang="en-US" sz="1800" dirty="0" smtClean="0"/>
              <a:t>transactions (Bilski and Alice)</a:t>
            </a:r>
          </a:p>
          <a:p>
            <a:pPr marL="1200150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1800" dirty="0"/>
              <a:t>pure mental processes such as forming a judgment or observation. </a:t>
            </a:r>
            <a:endParaRPr lang="en-US" sz="1800" dirty="0" smtClean="0"/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endParaRPr lang="en-US" sz="2200" dirty="0"/>
          </a:p>
          <a:p>
            <a:pPr marL="1200150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80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 of </a:t>
            </a:r>
            <a:r>
              <a:rPr lang="en-US" sz="4000" dirty="0" smtClean="0"/>
              <a:t>§101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Three hurdles to patentability</a:t>
            </a:r>
          </a:p>
          <a:p>
            <a:pPr lvl="1"/>
            <a:r>
              <a:rPr lang="en-US" sz="2400" dirty="0"/>
              <a:t>§101: Patentable subject </a:t>
            </a:r>
            <a:r>
              <a:rPr lang="en-US" sz="2400" dirty="0" smtClean="0"/>
              <a:t>matter</a:t>
            </a:r>
          </a:p>
          <a:p>
            <a:pPr lvl="1"/>
            <a:r>
              <a:rPr lang="en-US" sz="2400" dirty="0"/>
              <a:t>§</a:t>
            </a:r>
            <a:r>
              <a:rPr lang="en-US" sz="2400" dirty="0" smtClean="0"/>
              <a:t>102: Novelty</a:t>
            </a:r>
          </a:p>
          <a:p>
            <a:pPr lvl="1"/>
            <a:r>
              <a:rPr lang="en-US" sz="2400" dirty="0"/>
              <a:t>§</a:t>
            </a:r>
            <a:r>
              <a:rPr lang="en-US" sz="2400" dirty="0" smtClean="0"/>
              <a:t>103: Non-obviousness</a:t>
            </a:r>
          </a:p>
          <a:p>
            <a:r>
              <a:rPr lang="en-US" sz="2800" dirty="0" smtClean="0"/>
              <a:t>§101 is a threshold issue of patent eligibility</a:t>
            </a:r>
          </a:p>
          <a:p>
            <a:pPr lvl="1"/>
            <a:r>
              <a:rPr lang="en-US" sz="2400" dirty="0" smtClean="0"/>
              <a:t>Decided </a:t>
            </a:r>
            <a:r>
              <a:rPr lang="en-US" sz="2400" u="sng" dirty="0" smtClean="0"/>
              <a:t>as a matter of law</a:t>
            </a:r>
            <a:r>
              <a:rPr lang="en-US" sz="2400" dirty="0" smtClean="0"/>
              <a:t> by the court</a:t>
            </a:r>
          </a:p>
          <a:p>
            <a:pPr lvl="1"/>
            <a:r>
              <a:rPr lang="en-US" sz="2400" dirty="0" smtClean="0"/>
              <a:t>Can be decided at the beginning of litigation, thereby ending litigation quickly, before incurring much expense</a:t>
            </a:r>
          </a:p>
          <a:p>
            <a:pPr lvl="1"/>
            <a:r>
              <a:rPr lang="en-US" sz="2400" dirty="0" smtClean="0"/>
              <a:t>Can be a weapon to defend against “troll” law suits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B8D8-BCD0-4B39-926C-C57AB0F5F3B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+mj-lt"/>
              </a:rPr>
              <a:t>Proposed USPTO Guidance</a:t>
            </a:r>
            <a:endParaRPr lang="en-US" sz="3200" u="sng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85" y="914400"/>
            <a:ext cx="8915400" cy="505936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 First Component: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200" dirty="0" smtClean="0"/>
              <a:t>In a </a:t>
            </a:r>
            <a:r>
              <a:rPr lang="en-US" sz="2200" b="1" dirty="0" smtClean="0"/>
              <a:t>first step</a:t>
            </a:r>
            <a:r>
              <a:rPr lang="en-US" sz="2200" dirty="0" smtClean="0"/>
              <a:t>, the USPTO </a:t>
            </a:r>
            <a:r>
              <a:rPr lang="en-US" sz="2200" dirty="0"/>
              <a:t>would first look to see if the claims are </a:t>
            </a:r>
            <a:r>
              <a:rPr lang="en-US" sz="2200" u="sng" dirty="0"/>
              <a:t>within the four statutory categories</a:t>
            </a:r>
            <a:r>
              <a:rPr lang="en-US" sz="2200" dirty="0"/>
              <a:t>: process, machine, manufacture, or composition of matter. This is not </a:t>
            </a:r>
            <a:r>
              <a:rPr lang="en-US" sz="2200" dirty="0" smtClean="0"/>
              <a:t>new—they </a:t>
            </a:r>
            <a:r>
              <a:rPr lang="en-US" sz="2200" dirty="0"/>
              <a:t>always do this. </a:t>
            </a:r>
            <a:endParaRPr lang="en-US" sz="2200" dirty="0" smtClean="0"/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200" dirty="0" smtClean="0"/>
              <a:t>If </a:t>
            </a:r>
            <a:r>
              <a:rPr lang="en-US" sz="2200" dirty="0"/>
              <a:t>statutory, </a:t>
            </a:r>
            <a:r>
              <a:rPr lang="en-US" sz="2200" dirty="0" smtClean="0"/>
              <a:t>the USPTO </a:t>
            </a:r>
            <a:r>
              <a:rPr lang="en-US" sz="2200" dirty="0"/>
              <a:t>would </a:t>
            </a:r>
            <a:r>
              <a:rPr lang="en-US" sz="2200" b="1" dirty="0"/>
              <a:t>then check</a:t>
            </a:r>
            <a:r>
              <a:rPr lang="en-US" sz="2200" dirty="0"/>
              <a:t> </a:t>
            </a:r>
            <a:r>
              <a:rPr lang="en-US" sz="2200" dirty="0" smtClean="0"/>
              <a:t>whether </a:t>
            </a:r>
            <a:r>
              <a:rPr lang="en-US" sz="2200" dirty="0"/>
              <a:t>the claims recite matter </a:t>
            </a:r>
            <a:r>
              <a:rPr lang="en-US" sz="2200" u="sng" dirty="0"/>
              <a:t>within one of the judicial exceptions</a:t>
            </a:r>
            <a:r>
              <a:rPr lang="en-US" sz="2200" dirty="0"/>
              <a:t>, categorized as </a:t>
            </a:r>
            <a:r>
              <a:rPr lang="en-US" sz="2200" dirty="0" smtClean="0"/>
              <a:t>above. </a:t>
            </a:r>
            <a:r>
              <a:rPr lang="en-US" sz="2200" dirty="0"/>
              <a:t>This is the new approach</a:t>
            </a:r>
            <a:r>
              <a:rPr lang="en-US" sz="2200" dirty="0" smtClean="0"/>
              <a:t>.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200" dirty="0"/>
              <a:t>If the claims </a:t>
            </a:r>
            <a:r>
              <a:rPr lang="en-US" sz="2200" dirty="0" smtClean="0"/>
              <a:t>do </a:t>
            </a:r>
            <a:r>
              <a:rPr lang="en-US" sz="2200" dirty="0"/>
              <a:t>not recite subject matter falling into one of </a:t>
            </a:r>
            <a:r>
              <a:rPr lang="en-US" sz="2200" dirty="0" smtClean="0"/>
              <a:t>the disallowed </a:t>
            </a:r>
            <a:r>
              <a:rPr lang="en-US" sz="2200" dirty="0"/>
              <a:t>categories, then the 101 analysis is essentially concluded and </a:t>
            </a:r>
            <a:r>
              <a:rPr lang="en-US" sz="2200" b="1" u="sng" dirty="0"/>
              <a:t>the claim is eligible</a:t>
            </a:r>
            <a:r>
              <a:rPr lang="en-US" sz="2200" b="1" u="sng" dirty="0" smtClean="0"/>
              <a:t>.  </a:t>
            </a:r>
            <a:endParaRPr lang="en-US" sz="2200" b="1" u="sng" dirty="0"/>
          </a:p>
          <a:p>
            <a:pPr marL="1200150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5860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+mj-lt"/>
              </a:rPr>
              <a:t>Proposed USPTO Guidance</a:t>
            </a:r>
            <a:endParaRPr lang="en-US" sz="3200" u="sng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440363"/>
          </a:xfrm>
        </p:spPr>
        <p:txBody>
          <a:bodyPr>
            <a:normAutofit fontScale="92500"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 Second Component: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100" dirty="0" smtClean="0"/>
              <a:t>In a second step, </a:t>
            </a:r>
            <a:r>
              <a:rPr lang="en-US" sz="2100" dirty="0"/>
              <a:t>if the claims do recite subject matter in one of the excluded categories, the Supreme Court </a:t>
            </a:r>
            <a:r>
              <a:rPr lang="en-US" sz="2100" dirty="0" smtClean="0"/>
              <a:t> instructed </a:t>
            </a:r>
            <a:r>
              <a:rPr lang="en-US" sz="2100" dirty="0"/>
              <a:t>that </a:t>
            </a:r>
            <a:r>
              <a:rPr lang="en-US" sz="2100" dirty="0" smtClean="0"/>
              <a:t>the USPTO must decide </a:t>
            </a:r>
            <a:r>
              <a:rPr lang="en-US" sz="2100" u="sng" dirty="0"/>
              <a:t>whether the claims are “</a:t>
            </a:r>
            <a:r>
              <a:rPr lang="en-US" sz="2100" b="1" u="sng" dirty="0"/>
              <a:t>directed to</a:t>
            </a:r>
            <a:r>
              <a:rPr lang="en-US" sz="2100" u="sng" dirty="0"/>
              <a:t>” those categories</a:t>
            </a:r>
            <a:r>
              <a:rPr lang="en-US" sz="2100" dirty="0"/>
              <a:t>. </a:t>
            </a:r>
            <a:endParaRPr lang="en-US" sz="2100" dirty="0" smtClean="0"/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100" dirty="0" smtClean="0"/>
              <a:t>The </a:t>
            </a:r>
            <a:r>
              <a:rPr lang="en-US" sz="2100" dirty="0"/>
              <a:t>proposed new guidance </a:t>
            </a:r>
            <a:r>
              <a:rPr lang="en-US" sz="2100" dirty="0" smtClean="0"/>
              <a:t>is based on </a:t>
            </a:r>
            <a:r>
              <a:rPr lang="en-US" sz="2100" dirty="0"/>
              <a:t>Supreme Court </a:t>
            </a:r>
            <a:r>
              <a:rPr lang="en-US" sz="2100" dirty="0" smtClean="0"/>
              <a:t>jurisprudence, </a:t>
            </a:r>
            <a:r>
              <a:rPr lang="en-US" sz="2100" dirty="0"/>
              <a:t>taken </a:t>
            </a:r>
            <a:r>
              <a:rPr lang="en-US" sz="2100" dirty="0" smtClean="0"/>
              <a:t>together, that </a:t>
            </a:r>
            <a:r>
              <a:rPr lang="en-US" sz="2100" dirty="0"/>
              <a:t>effectively allows claims that include otherwise excluded matter </a:t>
            </a:r>
            <a:r>
              <a:rPr lang="en-US" sz="2100" u="sng" dirty="0"/>
              <a:t>as long as that matter is </a:t>
            </a:r>
            <a:r>
              <a:rPr lang="en-US" sz="2100" b="1" u="sng" dirty="0"/>
              <a:t>integrated</a:t>
            </a:r>
            <a:r>
              <a:rPr lang="en-US" sz="2100" u="sng" dirty="0"/>
              <a:t> into a </a:t>
            </a:r>
            <a:r>
              <a:rPr lang="en-US" sz="2100" b="1" u="sng" dirty="0"/>
              <a:t>practical </a:t>
            </a:r>
            <a:r>
              <a:rPr lang="en-US" sz="2100" b="1" u="sng" dirty="0" smtClean="0"/>
              <a:t>application</a:t>
            </a:r>
            <a:r>
              <a:rPr lang="en-US" sz="2100" dirty="0" smtClean="0"/>
              <a:t>, distinguishing </a:t>
            </a:r>
            <a:r>
              <a:rPr lang="en-US" sz="2100" b="1" i="1" dirty="0" smtClean="0"/>
              <a:t>mere principles</a:t>
            </a:r>
            <a:r>
              <a:rPr lang="en-US" sz="2100" dirty="0" smtClean="0"/>
              <a:t> </a:t>
            </a:r>
            <a:r>
              <a:rPr lang="en-US" sz="2100" dirty="0"/>
              <a:t>from </a:t>
            </a:r>
            <a:r>
              <a:rPr lang="en-US" sz="2100" b="1" i="1" dirty="0"/>
              <a:t>practical applications of such </a:t>
            </a:r>
            <a:r>
              <a:rPr lang="en-US" sz="2100" b="1" i="1" dirty="0" smtClean="0"/>
              <a:t>principles</a:t>
            </a:r>
            <a:r>
              <a:rPr lang="en-US" sz="2100" dirty="0" smtClean="0"/>
              <a:t>.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100" dirty="0"/>
              <a:t>I</a:t>
            </a:r>
            <a:r>
              <a:rPr lang="en-US" sz="2100" dirty="0" smtClean="0"/>
              <a:t>f </a:t>
            </a:r>
            <a:r>
              <a:rPr lang="en-US" sz="2100" dirty="0"/>
              <a:t>the claim </a:t>
            </a:r>
            <a:r>
              <a:rPr lang="en-US" sz="2100" dirty="0" smtClean="0"/>
              <a:t>"integrates" </a:t>
            </a:r>
            <a:r>
              <a:rPr lang="en-US" sz="2100" dirty="0"/>
              <a:t>the exception into a practical application, then the claim is not “directed to” the prohibited </a:t>
            </a:r>
            <a:r>
              <a:rPr lang="en-US" sz="2100" dirty="0" smtClean="0"/>
              <a:t>matter </a:t>
            </a:r>
            <a:r>
              <a:rPr lang="en-US" sz="2100" b="1" u="sng" dirty="0" smtClean="0"/>
              <a:t>and is eligible</a:t>
            </a:r>
            <a:r>
              <a:rPr lang="en-US" sz="2100" dirty="0" smtClean="0"/>
              <a:t>.  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100" dirty="0" smtClean="0"/>
              <a:t>This </a:t>
            </a:r>
            <a:r>
              <a:rPr lang="en-US" sz="2100" dirty="0"/>
              <a:t>analysis does not include questions about “conventionality,” which are addressed in </a:t>
            </a:r>
            <a:r>
              <a:rPr lang="en-US" sz="2100" i="1" dirty="0"/>
              <a:t>Alice</a:t>
            </a:r>
            <a:r>
              <a:rPr lang="en-US" sz="2100" dirty="0"/>
              <a:t> Step 2. </a:t>
            </a:r>
            <a:r>
              <a:rPr lang="en-US" sz="2100" dirty="0" smtClean="0"/>
              <a:t> That </a:t>
            </a:r>
            <a:r>
              <a:rPr lang="en-US" sz="2100" dirty="0"/>
              <a:t>is, it does not matter if the “integration” steps are arguably “conventional”; as long as the integration is into a practical application, then the 101 analysis is </a:t>
            </a:r>
            <a:r>
              <a:rPr lang="en-US" sz="2100" dirty="0" smtClean="0"/>
              <a:t>concluded. </a:t>
            </a:r>
          </a:p>
          <a:p>
            <a:pPr marL="742950" lvl="2" indent="-342900">
              <a:spcBef>
                <a:spcPts val="600"/>
              </a:spcBef>
              <a:spcAft>
                <a:spcPts val="200"/>
              </a:spcAft>
              <a:buSzPct val="100000"/>
            </a:pPr>
            <a:r>
              <a:rPr lang="en-US" sz="2100" dirty="0" smtClean="0"/>
              <a:t>Without integration, the USPTO </a:t>
            </a:r>
            <a:r>
              <a:rPr lang="en-US" sz="2100" dirty="0"/>
              <a:t>would move to </a:t>
            </a:r>
            <a:r>
              <a:rPr lang="en-US" sz="2100" dirty="0" smtClean="0"/>
              <a:t>a third component for analysis.</a:t>
            </a:r>
            <a:r>
              <a:rPr lang="en-US" sz="2100" b="1" u="sng" dirty="0" smtClean="0"/>
              <a:t>  </a:t>
            </a:r>
            <a:endParaRPr lang="en-US" sz="2100" b="1" u="sng" dirty="0"/>
          </a:p>
          <a:p>
            <a:pPr marL="1200150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4429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+mj-lt"/>
              </a:rPr>
              <a:t>Proposed USPTO Guidance</a:t>
            </a:r>
            <a:endParaRPr lang="en-US" sz="3200" u="sng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440363"/>
          </a:xfrm>
        </p:spPr>
        <p:txBody>
          <a:bodyPr>
            <a:normAutofit lnSpcReduction="10000"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 Third Component: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000" dirty="0" smtClean="0">
                <a:latin typeface="+mj-lt"/>
              </a:rPr>
              <a:t>In a third step, the analysis would be conducted under step </a:t>
            </a:r>
            <a:r>
              <a:rPr lang="en-US" sz="2000" dirty="0">
                <a:latin typeface="+mj-lt"/>
              </a:rPr>
              <a:t>2 of </a:t>
            </a:r>
            <a:r>
              <a:rPr lang="en-US" sz="2000" i="1" dirty="0">
                <a:latin typeface="+mj-lt"/>
              </a:rPr>
              <a:t>Alice </a:t>
            </a:r>
            <a:r>
              <a:rPr lang="en-US" sz="2000" i="1" dirty="0" smtClean="0">
                <a:latin typeface="+mj-lt"/>
              </a:rPr>
              <a:t>in view of the guidance from Berkenheimer 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(2018</a:t>
            </a:r>
            <a:r>
              <a:rPr lang="en-US" sz="2000" dirty="0" smtClean="0">
                <a:latin typeface="+mj-lt"/>
              </a:rPr>
              <a:t>).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000" dirty="0" smtClean="0">
                <a:latin typeface="+mj-lt"/>
              </a:rPr>
              <a:t>The invention would be evaluated for its advance in a technology or a computer, looking for "significantly more" than the abstract idea .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While patent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eligibility under 35 U.S.C. § 101 is “ultimately an </a:t>
            </a:r>
            <a:r>
              <a:rPr lang="en-US" sz="2000" u="sng" dirty="0">
                <a:latin typeface="+mj-lt"/>
                <a:cs typeface="Times New Roman" panose="02020603050405020304" pitchFamily="18" charset="0"/>
              </a:rPr>
              <a:t>issue of law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that [is] reviewed de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novo,” the inquiry </a:t>
            </a:r>
            <a:r>
              <a:rPr lang="en-US" sz="2000" b="1" u="sng" dirty="0">
                <a:latin typeface="+mj-lt"/>
                <a:cs typeface="Times New Roman" panose="02020603050405020304" pitchFamily="18" charset="0"/>
              </a:rPr>
              <a:t>may contain underlying issues of </a:t>
            </a:r>
            <a:r>
              <a:rPr lang="en-US" sz="2000" b="1" u="sng" dirty="0" smtClean="0">
                <a:latin typeface="+mj-lt"/>
                <a:cs typeface="Times New Roman" panose="02020603050405020304" pitchFamily="18" charset="0"/>
              </a:rPr>
              <a:t>fact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Whether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something is well-understood, routine, and conventional to a skilled artisan at the time of the patent is a </a:t>
            </a:r>
            <a:r>
              <a:rPr lang="en-US" sz="2000" u="sng" dirty="0">
                <a:latin typeface="+mj-lt"/>
                <a:cs typeface="Times New Roman" panose="02020603050405020304" pitchFamily="18" charset="0"/>
              </a:rPr>
              <a:t>factual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determination.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Whether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 particular technology is well-understood, routine, and conventional </a:t>
            </a:r>
            <a:r>
              <a:rPr lang="en-US" sz="2000" u="sng" dirty="0">
                <a:latin typeface="+mj-lt"/>
                <a:cs typeface="Times New Roman" panose="02020603050405020304" pitchFamily="18" charset="0"/>
              </a:rPr>
              <a:t>goes beyond what was simply known in the prior art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+mj-lt"/>
              <a:cs typeface="Times New Roman" panose="02020603050405020304" pitchFamily="18" charset="0"/>
            </a:endParaRP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mere fact that something is disclosed in a piece of prior art, for example, does not mean it was well-understood, routine, and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conventional – it may convey "significantly more."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1200150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1178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+mj-lt"/>
              </a:rPr>
              <a:t>Post-Berkheimer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763000" cy="452596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Well-Understood, Routine, Conventional Activity</a:t>
            </a:r>
            <a:r>
              <a:rPr lang="en-US" sz="2400" dirty="0" smtClean="0">
                <a:latin typeface="+mj-lt"/>
              </a:rPr>
              <a:t>:</a:t>
            </a:r>
          </a:p>
          <a:p>
            <a:pPr lvl="1"/>
            <a:r>
              <a:rPr lang="en-US" sz="1800" dirty="0" smtClean="0"/>
              <a:t>An Examiner </a:t>
            </a:r>
            <a:r>
              <a:rPr lang="en-US" sz="1800" dirty="0"/>
              <a:t>should conclude that an element (</a:t>
            </a:r>
            <a:r>
              <a:rPr lang="en-US" sz="1800" dirty="0" smtClean="0"/>
              <a:t>or combination </a:t>
            </a:r>
            <a:r>
              <a:rPr lang="en-US" sz="1800" dirty="0"/>
              <a:t>of elements) represents well-understood, routine, conventional activity </a:t>
            </a:r>
            <a:r>
              <a:rPr lang="en-US" sz="1800" b="1" u="sng" dirty="0"/>
              <a:t>only</a:t>
            </a:r>
            <a:r>
              <a:rPr lang="en-US" sz="1800" dirty="0"/>
              <a:t> </a:t>
            </a:r>
            <a:r>
              <a:rPr lang="en-US" sz="1800" dirty="0" smtClean="0"/>
              <a:t>when the </a:t>
            </a:r>
            <a:r>
              <a:rPr lang="en-US" sz="1800" dirty="0"/>
              <a:t>E</a:t>
            </a:r>
            <a:r>
              <a:rPr lang="en-US" sz="1800" dirty="0" smtClean="0"/>
              <a:t>xaminer </a:t>
            </a:r>
            <a:r>
              <a:rPr lang="en-US" sz="1800" dirty="0"/>
              <a:t>can readily conclude that the element(s) is widely prevalent or in common use </a:t>
            </a:r>
            <a:r>
              <a:rPr lang="en-US" sz="1800" dirty="0" smtClean="0"/>
              <a:t>in the </a:t>
            </a:r>
            <a:r>
              <a:rPr lang="en-US" sz="1800" dirty="0"/>
              <a:t>relevant industry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/>
              <a:t>The question of whether additional elements represent well-understood, routine, </a:t>
            </a:r>
            <a:r>
              <a:rPr lang="en-US" sz="1800" dirty="0" smtClean="0"/>
              <a:t>conventional activity </a:t>
            </a:r>
            <a:r>
              <a:rPr lang="en-US" sz="1800" dirty="0"/>
              <a:t>is distinct from patentability over the prior art under 35 U.S.C. §§ 102 and 103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>
                <a:latin typeface="+mj-lt"/>
              </a:rPr>
              <a:t>"[</a:t>
            </a:r>
            <a:r>
              <a:rPr lang="en-US" sz="1800" dirty="0">
                <a:latin typeface="+mj-lt"/>
              </a:rPr>
              <a:t>w]hether a </a:t>
            </a:r>
            <a:r>
              <a:rPr lang="en-US" sz="1800" dirty="0" smtClean="0">
                <a:latin typeface="+mj-lt"/>
              </a:rPr>
              <a:t>particular technology </a:t>
            </a:r>
            <a:r>
              <a:rPr lang="en-US" sz="1800" dirty="0">
                <a:latin typeface="+mj-lt"/>
              </a:rPr>
              <a:t>is well-understood, routine, and conventional goes beyond what was simply </a:t>
            </a:r>
            <a:r>
              <a:rPr lang="en-US" sz="1800" dirty="0" smtClean="0">
                <a:latin typeface="+mj-lt"/>
              </a:rPr>
              <a:t>known in </a:t>
            </a:r>
            <a:r>
              <a:rPr lang="en-US" sz="1800" dirty="0">
                <a:latin typeface="+mj-lt"/>
              </a:rPr>
              <a:t>the prior art. The mere fact that something is disclosed in a piece of prior art, for example</a:t>
            </a:r>
            <a:r>
              <a:rPr lang="en-US" sz="1800" dirty="0" smtClean="0">
                <a:latin typeface="+mj-lt"/>
              </a:rPr>
              <a:t>, does </a:t>
            </a:r>
            <a:r>
              <a:rPr lang="en-US" sz="1800" dirty="0">
                <a:latin typeface="+mj-lt"/>
              </a:rPr>
              <a:t>not mean it was well-understood, routine, and conventional."</a:t>
            </a:r>
          </a:p>
        </p:txBody>
      </p:sp>
    </p:spTree>
    <p:extLst>
      <p:ext uri="{BB962C8B-B14F-4D97-AF65-F5344CB8AC3E}">
        <p14:creationId xmlns:p14="http://schemas.microsoft.com/office/powerpoint/2010/main" val="2618269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+mj-lt"/>
              </a:rPr>
              <a:t>Post-Berkheimer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763000" cy="452596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Requirements for Rejections Under Step 2B analysis: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1800" dirty="0" smtClean="0"/>
              <a:t>(1). </a:t>
            </a:r>
            <a:r>
              <a:rPr lang="en-US" sz="1800" dirty="0"/>
              <a:t>A citation to an express statement in the specification or to a statement made by an applicant during prosecution that demonstrates the well-understood, routine, conventional nature of the additional element(s). 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1800" dirty="0" smtClean="0"/>
              <a:t>(2). </a:t>
            </a:r>
            <a:r>
              <a:rPr lang="en-US" sz="1800" dirty="0"/>
              <a:t>A citation to one or more of the court decisions discussed in MPEP § 2106.05(d)(II) </a:t>
            </a:r>
            <a:r>
              <a:rPr lang="en-US" sz="1800" dirty="0" smtClean="0"/>
              <a:t>as noting </a:t>
            </a:r>
            <a:r>
              <a:rPr lang="en-US" sz="1800" dirty="0"/>
              <a:t>the well-understood, routine, conventional nature of the additional element(s</a:t>
            </a:r>
            <a:r>
              <a:rPr lang="en-US" sz="1800" dirty="0" smtClean="0"/>
              <a:t>).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1800" dirty="0" smtClean="0"/>
              <a:t>(3). </a:t>
            </a:r>
            <a:r>
              <a:rPr lang="en-US" sz="1800" dirty="0"/>
              <a:t>A citation to a publication that demonstrates the well-understood, routine, </a:t>
            </a:r>
            <a:r>
              <a:rPr lang="en-US" sz="1800" dirty="0" smtClean="0"/>
              <a:t>conventional nature </a:t>
            </a:r>
            <a:r>
              <a:rPr lang="en-US" sz="1800" dirty="0"/>
              <a:t>of the additional element(s</a:t>
            </a:r>
            <a:r>
              <a:rPr lang="en-US" sz="1800" dirty="0" smtClean="0"/>
              <a:t>).</a:t>
            </a:r>
          </a:p>
          <a:p>
            <a:pPr marL="742950" lvl="2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1800" dirty="0" smtClean="0"/>
              <a:t>(4). </a:t>
            </a:r>
            <a:r>
              <a:rPr lang="en-US" sz="1800" dirty="0"/>
              <a:t>A statement that the examiner is taking official notice of the well-understood, routine</a:t>
            </a:r>
            <a:r>
              <a:rPr lang="en-US" sz="1800" dirty="0" smtClean="0"/>
              <a:t>, conventional </a:t>
            </a:r>
            <a:r>
              <a:rPr lang="en-US" sz="1800" dirty="0"/>
              <a:t>nature of the additional element(s</a:t>
            </a:r>
            <a:r>
              <a:rPr lang="en-US" sz="1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82322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+mj-lt"/>
              </a:rPr>
              <a:t>Berkheimer Guidance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763000" cy="452596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Examiner Consideration of </a:t>
            </a:r>
            <a:r>
              <a:rPr lang="en-US" sz="2400" dirty="0"/>
              <a:t>Additional Elements Individually </a:t>
            </a:r>
            <a:r>
              <a:rPr lang="en-US" sz="2400" u="sng" dirty="0"/>
              <a:t>and</a:t>
            </a:r>
            <a:r>
              <a:rPr lang="en-US" sz="2400" dirty="0"/>
              <a:t> in </a:t>
            </a:r>
            <a:r>
              <a:rPr lang="en-US" sz="2400" dirty="0" smtClean="0"/>
              <a:t>Combination</a:t>
            </a:r>
            <a:r>
              <a:rPr lang="en-US" sz="2400" dirty="0" smtClean="0">
                <a:latin typeface="+mj-lt"/>
              </a:rPr>
              <a:t>: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000" dirty="0"/>
              <a:t>Additional elements must be evaluated individually </a:t>
            </a:r>
            <a:r>
              <a:rPr lang="en-US" sz="2000" u="sng" dirty="0"/>
              <a:t>and in combination</a:t>
            </a:r>
            <a:r>
              <a:rPr lang="en-US" sz="2000" dirty="0"/>
              <a:t> to determine whether a claim includes significantly more than a judicial </a:t>
            </a:r>
            <a:r>
              <a:rPr lang="en-US" sz="2000" dirty="0" smtClean="0"/>
              <a:t>exception.</a:t>
            </a:r>
            <a:endParaRPr lang="en-US" sz="2000" dirty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000" dirty="0"/>
              <a:t>Must also consider the combination of elements 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US" sz="1800" dirty="0"/>
              <a:t>To support a rejection of a claim where the examiner takes the position that additional elements A and B are routine, the </a:t>
            </a:r>
            <a:r>
              <a:rPr lang="en-US" sz="1800" u="sng" dirty="0"/>
              <a:t>combination</a:t>
            </a:r>
            <a:r>
              <a:rPr lang="en-US" sz="1800" dirty="0"/>
              <a:t> of A and B must be shown to represent well-understood, routine, conventional activity in the pertinent </a:t>
            </a:r>
            <a:r>
              <a:rPr lang="en-US" sz="1800" dirty="0" smtClean="0"/>
              <a:t>art.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3454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Summary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1054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The proposed  </a:t>
            </a:r>
            <a:r>
              <a:rPr lang="en-US" sz="2800" dirty="0"/>
              <a:t>guidance would </a:t>
            </a:r>
            <a:r>
              <a:rPr lang="en-US" sz="2800" dirty="0" smtClean="0"/>
              <a:t>categorize </a:t>
            </a:r>
            <a:r>
              <a:rPr lang="en-US" sz="2800" dirty="0"/>
              <a:t>the exceptions based on a synthesis of the case law to date. 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2800" dirty="0" smtClean="0"/>
              <a:t>The proposed guidance would base patentability of </a:t>
            </a:r>
            <a:r>
              <a:rPr lang="en-US" sz="2800" dirty="0"/>
              <a:t>a claim </a:t>
            </a:r>
            <a:r>
              <a:rPr lang="en-US" sz="2800" dirty="0" smtClean="0"/>
              <a:t>that recites </a:t>
            </a:r>
            <a:r>
              <a:rPr lang="en-US" sz="2800" dirty="0"/>
              <a:t>a categorized </a:t>
            </a:r>
            <a:r>
              <a:rPr lang="en-US" sz="2800" dirty="0" smtClean="0"/>
              <a:t>exception on whether the claim is “</a:t>
            </a:r>
            <a:r>
              <a:rPr lang="en-US" sz="2800" b="1" dirty="0"/>
              <a:t>directed to</a:t>
            </a:r>
            <a:r>
              <a:rPr lang="en-US" sz="2800" dirty="0"/>
              <a:t>” that exception by determining whether such exception is </a:t>
            </a:r>
            <a:r>
              <a:rPr lang="en-US" sz="2800" b="1" dirty="0"/>
              <a:t>integrated into a practical application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2800" dirty="0" smtClean="0"/>
              <a:t>The proposed guidance will establish a </a:t>
            </a:r>
            <a:r>
              <a:rPr lang="en-US" sz="2800" dirty="0"/>
              <a:t>meaningful dividing line between 101 and 102/103 analysis.  A fully “conventional” yet patent-eligible claim may still be unpatentable as obvious. </a:t>
            </a:r>
            <a:r>
              <a:rPr lang="en-US" sz="2800" dirty="0" smtClean="0"/>
              <a:t>It </a:t>
            </a:r>
            <a:r>
              <a:rPr lang="en-US" sz="2800" dirty="0"/>
              <a:t>is better to address such a claim with obviousness </a:t>
            </a:r>
            <a:r>
              <a:rPr lang="en-US" sz="2800" dirty="0" smtClean="0"/>
              <a:t>law.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/>
              <a:t>The </a:t>
            </a:r>
            <a:r>
              <a:rPr lang="en-US" sz="2800" dirty="0" smtClean="0"/>
              <a:t>proposed guidance does </a:t>
            </a:r>
            <a:r>
              <a:rPr lang="en-US" sz="2800" dirty="0"/>
              <a:t>not deny claims as ineligible merely because they are broad or functionally-stated or result-oriented</a:t>
            </a:r>
            <a:r>
              <a:rPr lang="en-US" sz="2800" dirty="0" smtClean="0"/>
              <a:t>.  These issues are addressed under Section 112.</a:t>
            </a:r>
            <a:endParaRPr lang="en-US" sz="21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504EB8D8-BCD0-4B39-926C-C57AB0F5F3BE}" type="slidenum">
              <a:rPr lang="en-US" sz="1800" smtClean="0">
                <a:solidFill>
                  <a:schemeClr val="bg1"/>
                </a:solidFill>
              </a:rPr>
              <a:t>26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  <a:ea typeface="PMingLiU" pitchFamily="18" charset="-120"/>
              </a:rPr>
              <a:t>Thank You!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504EB8D8-BCD0-4B39-926C-C57AB0F5F3BE}" type="slidenum">
              <a:rPr lang="en-US" sz="1800" smtClean="0">
                <a:solidFill>
                  <a:schemeClr val="bg1"/>
                </a:solidFill>
              </a:rPr>
              <a:t>27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599539" y="3667896"/>
            <a:ext cx="4067930" cy="239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zh-TW" sz="2000" dirty="0" smtClean="0">
                <a:effectLst/>
                <a:ea typeface="PMingLiU" pitchFamily="18" charset="-120"/>
              </a:rPr>
              <a:t>Alan J. Kasper</a:t>
            </a:r>
          </a:p>
          <a:p>
            <a:pPr algn="ctr" eaLnBrk="1" hangingPunct="1"/>
            <a:r>
              <a:rPr lang="en-US" altLang="zh-TW" sz="2000" dirty="0" smtClean="0">
                <a:ea typeface="PMingLiU" pitchFamily="18" charset="-120"/>
              </a:rPr>
              <a:t>Partner</a:t>
            </a:r>
            <a:endParaRPr lang="en-US" altLang="zh-TW" sz="2000" dirty="0">
              <a:effectLst/>
              <a:ea typeface="PMingLiU" pitchFamily="18" charset="-120"/>
            </a:endParaRPr>
          </a:p>
          <a:p>
            <a:pPr algn="ctr" eaLnBrk="1" hangingPunct="1"/>
            <a:endParaRPr lang="en-US" altLang="zh-TW" sz="2000" dirty="0">
              <a:effectLst/>
              <a:ea typeface="PMingLiU" pitchFamily="18" charset="-120"/>
            </a:endParaRPr>
          </a:p>
          <a:p>
            <a:pPr algn="ctr" eaLnBrk="1" hangingPunct="1"/>
            <a:r>
              <a:rPr lang="en-US" altLang="zh-TW" sz="2000" dirty="0">
                <a:effectLst/>
                <a:ea typeface="PMingLiU" pitchFamily="18" charset="-120"/>
              </a:rPr>
              <a:t>Sughrue Mion PLLC</a:t>
            </a:r>
          </a:p>
          <a:p>
            <a:pPr algn="ctr" eaLnBrk="1" hangingPunct="1"/>
            <a:r>
              <a:rPr lang="en-US" altLang="zh-TW" sz="2000" dirty="0" smtClean="0">
                <a:ea typeface="PMingLiU" pitchFamily="18" charset="-120"/>
                <a:hlinkClick r:id="rId2"/>
              </a:rPr>
              <a:t>akasper@sughrue.com</a:t>
            </a:r>
            <a:endParaRPr lang="en-US" altLang="zh-TW" sz="2000" dirty="0" smtClean="0">
              <a:ea typeface="PMingLiU" pitchFamily="18" charset="-120"/>
            </a:endParaRPr>
          </a:p>
          <a:p>
            <a:pPr algn="ctr" eaLnBrk="1" hangingPunct="1"/>
            <a:endParaRPr lang="en-US" altLang="zh-TW" sz="2000" dirty="0">
              <a:ea typeface="PMingLiU" pitchFamily="18" charset="-120"/>
            </a:endParaRPr>
          </a:p>
          <a:p>
            <a:pPr algn="ctr" eaLnBrk="1" hangingPunct="1"/>
            <a:r>
              <a:rPr lang="en-US" altLang="zh-TW" sz="1600" dirty="0" smtClean="0">
                <a:ea typeface="PMingLiU" pitchFamily="18" charset="-120"/>
              </a:rPr>
              <a:t>http</a:t>
            </a:r>
            <a:r>
              <a:rPr lang="en-US" altLang="zh-TW" sz="1600" smtClean="0">
                <a:ea typeface="PMingLiU" pitchFamily="18" charset="-120"/>
              </a:rPr>
              <a:t>://www.sughrue.com/akasper</a:t>
            </a:r>
            <a:endParaRPr lang="en-US" altLang="zh-TW" sz="1600" dirty="0">
              <a:effectLst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26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 of §101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35 </a:t>
            </a:r>
            <a:r>
              <a:rPr lang="en-US" sz="2800" dirty="0"/>
              <a:t>U.S.C. §</a:t>
            </a:r>
            <a:r>
              <a:rPr lang="en-US" sz="2800" dirty="0" smtClean="0"/>
              <a:t>101</a:t>
            </a:r>
          </a:p>
          <a:p>
            <a:pPr marL="914400" lvl="1" indent="0">
              <a:buNone/>
            </a:pPr>
            <a:r>
              <a:rPr lang="en-US" sz="2000" i="1" dirty="0" smtClean="0"/>
              <a:t>Whoever </a:t>
            </a:r>
            <a:r>
              <a:rPr lang="en-US" sz="2000" i="1" dirty="0"/>
              <a:t>invents or discovers any new and useful process, machine, manufacture, or composition of matter, or any new and useful improvement thereof, may obtain a patent therefor, subject to the conditions and requirements of this title</a:t>
            </a:r>
            <a:r>
              <a:rPr lang="en-US" sz="2000" i="1" dirty="0" smtClean="0"/>
              <a:t>.</a:t>
            </a:r>
          </a:p>
          <a:p>
            <a:pPr marL="400050" lvl="1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400" b="1" dirty="0"/>
              <a:t>Except:</a:t>
            </a:r>
            <a:r>
              <a:rPr lang="en-US" sz="2400" dirty="0"/>
              <a:t>  Laws of Nature, Natural Phenomena, &amp; </a:t>
            </a:r>
            <a:r>
              <a:rPr lang="en-US" sz="2400" b="1" i="1" dirty="0"/>
              <a:t>Abstract Ideas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Policy Rationale:  Avoid Pre-emption</a:t>
            </a:r>
          </a:p>
          <a:p>
            <a:pPr lvl="2"/>
            <a:r>
              <a:rPr lang="en-US" sz="1800" dirty="0"/>
              <a:t>Preempt use of the basic tools of science &amp; technology in all fields</a:t>
            </a:r>
          </a:p>
          <a:p>
            <a:pPr lvl="2"/>
            <a:r>
              <a:rPr lang="en-US" sz="1800" dirty="0"/>
              <a:t>Impede rather than promote innovation</a:t>
            </a:r>
          </a:p>
          <a:p>
            <a:pPr lvl="3"/>
            <a:r>
              <a:rPr lang="en-US" sz="1800" dirty="0"/>
              <a:t>Goes against the primary object of patent law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B8D8-BCD0-4B39-926C-C57AB0F5F3B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Alice </a:t>
            </a:r>
            <a:r>
              <a:rPr lang="en-US" sz="3600" dirty="0"/>
              <a:t>Corp. v. CLS </a:t>
            </a:r>
            <a:r>
              <a:rPr lang="en-US" sz="3600" dirty="0" smtClean="0"/>
              <a:t>Bank</a:t>
            </a:r>
            <a:br>
              <a:rPr lang="en-US" sz="3600" dirty="0" smtClean="0"/>
            </a:br>
            <a:r>
              <a:rPr lang="en-US" sz="3200" dirty="0" smtClean="0"/>
              <a:t>U.S. Supreme Court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Issue</a:t>
            </a:r>
            <a:r>
              <a:rPr lang="en-US" sz="2400" dirty="0" smtClean="0">
                <a:solidFill>
                  <a:srgbClr val="002060"/>
                </a:solidFill>
              </a:rPr>
              <a:t>: </a:t>
            </a:r>
            <a:r>
              <a:rPr lang="en-US" sz="2400" dirty="0" smtClean="0"/>
              <a:t>Is a computer-implemented scheme for mitigating “settlement risk” (i.e., the risk that only one party to a financial transaction will pay what it owes) by using a third party intermediary, eligible for a patent?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Unanimous </a:t>
            </a:r>
            <a:r>
              <a:rPr lang="en-US" sz="2400" b="1" dirty="0">
                <a:solidFill>
                  <a:srgbClr val="002060"/>
                </a:solidFill>
              </a:rPr>
              <a:t>Decision</a:t>
            </a:r>
            <a:r>
              <a:rPr lang="en-US" sz="2400" dirty="0">
                <a:solidFill>
                  <a:srgbClr val="002060"/>
                </a:solidFill>
              </a:rPr>
              <a:t> (June 19, 2014):   N</a:t>
            </a:r>
            <a:r>
              <a:rPr lang="en-US" sz="2400" dirty="0"/>
              <a:t>O!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2060"/>
                </a:solidFill>
              </a:rPr>
              <a:t>Holding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An intermediated settlement is an </a:t>
            </a:r>
            <a:r>
              <a:rPr lang="en-US" sz="2400" b="1" dirty="0"/>
              <a:t>abstract idea</a:t>
            </a:r>
            <a:r>
              <a:rPr lang="en-US" sz="2400" dirty="0"/>
              <a:t>, and merely requiring generic computer implementation fails to transform the claims to eligible subject matter.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B8D8-BCD0-4B39-926C-C57AB0F5F3B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Alice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Apply </a:t>
            </a:r>
            <a:r>
              <a:rPr lang="en-US" dirty="0" smtClean="0"/>
              <a:t>Two Part Test </a:t>
            </a:r>
            <a:r>
              <a:rPr lang="en-US" dirty="0"/>
              <a:t>from </a:t>
            </a:r>
            <a:r>
              <a:rPr lang="en-US" i="1" dirty="0"/>
              <a:t>Mayo v. </a:t>
            </a:r>
            <a:r>
              <a:rPr lang="en-US" i="1" dirty="0" smtClean="0"/>
              <a:t>Prometheus</a:t>
            </a:r>
            <a:endParaRPr lang="en-US" dirty="0"/>
          </a:p>
          <a:p>
            <a:pPr marL="857250" lvl="2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Determine if the claims at issue are directed to one of the patent ineligible </a:t>
            </a:r>
            <a:r>
              <a:rPr lang="en-US" dirty="0" smtClean="0"/>
              <a:t>concepts (e.g., an abstract idea)</a:t>
            </a:r>
            <a:endParaRPr lang="en-US" dirty="0"/>
          </a:p>
          <a:p>
            <a:pPr marL="857250" lvl="2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so, consider each claim element individually and in combination with other claim elements to determine if the additional elements are "transformative"</a:t>
            </a:r>
          </a:p>
          <a:p>
            <a:pPr marL="1085850" lvl="3"/>
            <a:r>
              <a:rPr lang="en-US" dirty="0"/>
              <a:t>Often described as </a:t>
            </a:r>
            <a:r>
              <a:rPr lang="en-US" dirty="0" smtClean="0"/>
              <a:t>a search for an "</a:t>
            </a:r>
            <a:r>
              <a:rPr lang="en-US" dirty="0"/>
              <a:t>Inventive </a:t>
            </a:r>
            <a:r>
              <a:rPr lang="en-US" dirty="0" smtClean="0"/>
              <a:t>Concept“</a:t>
            </a:r>
          </a:p>
          <a:p>
            <a:pPr marL="1085850" lvl="3">
              <a:spcAft>
                <a:spcPts val="1200"/>
              </a:spcAft>
            </a:pPr>
            <a:r>
              <a:rPr lang="en-US" dirty="0" smtClean="0"/>
              <a:t>Invention must </a:t>
            </a:r>
            <a:r>
              <a:rPr lang="en-US" dirty="0"/>
              <a:t>provide “significantly more” than the </a:t>
            </a:r>
            <a:r>
              <a:rPr lang="en-US" dirty="0" smtClean="0"/>
              <a:t>abstract idea itself</a:t>
            </a:r>
            <a:endParaRPr lang="en-US" dirty="0"/>
          </a:p>
          <a:p>
            <a:pPr marL="457200" lvl="1" indent="0" algn="ctr">
              <a:buNone/>
            </a:pPr>
            <a:r>
              <a:rPr lang="en-US" sz="2000" dirty="0"/>
              <a:t>Note:  Prior to this case the above test applied only to determining patentability of Laws of Nature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B8D8-BCD0-4B39-926C-C57AB0F5F3B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457" y="9525"/>
            <a:ext cx="561434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4" y="2189285"/>
            <a:ext cx="1095375" cy="1011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1638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9725" y="1066800"/>
            <a:ext cx="2184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MPEP 2106:</a:t>
            </a:r>
          </a:p>
          <a:p>
            <a:r>
              <a:rPr lang="en-US" b="1" dirty="0" smtClean="0"/>
              <a:t>Patent </a:t>
            </a:r>
            <a:r>
              <a:rPr lang="en-US" b="1" dirty="0"/>
              <a:t>Subject Matter Eligibility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189285"/>
            <a:ext cx="1142999" cy="1011115"/>
          </a:xfrm>
          <a:prstGeom prst="rect">
            <a:avLst/>
          </a:prstGeom>
          <a:solidFill>
            <a:srgbClr val="FB2211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29099" y="2509104"/>
            <a:ext cx="1142999" cy="371475"/>
          </a:xfrm>
          <a:prstGeom prst="rect">
            <a:avLst/>
          </a:prstGeom>
          <a:solidFill>
            <a:srgbClr val="FB2211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81600" y="2057400"/>
            <a:ext cx="1562100" cy="371475"/>
          </a:xfrm>
          <a:prstGeom prst="rect">
            <a:avLst/>
          </a:prstGeom>
          <a:solidFill>
            <a:srgbClr val="FB2211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0" y="2524125"/>
            <a:ext cx="381000" cy="371475"/>
          </a:xfrm>
          <a:prstGeom prst="ellipse">
            <a:avLst/>
          </a:prstGeom>
          <a:solidFill>
            <a:srgbClr val="FF0000">
              <a:alpha val="1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Predicted Danger from Unpatentability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"If </a:t>
            </a:r>
            <a:r>
              <a:rPr lang="en-US" dirty="0"/>
              <a:t>all of these claims, including the system claims, are patent-ineligible, </a:t>
            </a:r>
            <a:r>
              <a:rPr lang="en-US" u="sng" dirty="0"/>
              <a:t>this case is the death of hundreds of thousands of  patents</a:t>
            </a:r>
            <a:r>
              <a:rPr lang="en-US" dirty="0"/>
              <a:t>, including all business method, financial system and software patents as well as many computer-implemented and telecommunications patents</a:t>
            </a:r>
            <a:r>
              <a:rPr lang="en-US" dirty="0" smtClean="0"/>
              <a:t>."</a:t>
            </a:r>
            <a:endParaRPr lang="en-US" dirty="0"/>
          </a:p>
          <a:p>
            <a:pPr lvl="1"/>
            <a:r>
              <a:rPr lang="en-US" i="1" dirty="0"/>
              <a:t>CLS Bank </a:t>
            </a:r>
            <a:r>
              <a:rPr lang="en-US" i="1" dirty="0" smtClean="0"/>
              <a:t>Int'l </a:t>
            </a:r>
            <a:r>
              <a:rPr lang="en-US" i="1" dirty="0"/>
              <a:t>v. Alice Corp. Pty. Ltd.</a:t>
            </a:r>
            <a:r>
              <a:rPr lang="en-US" dirty="0"/>
              <a:t>, 717 F.3d 1269, 1292-313 (Fed. Cir. 2013) (Moore, dissenting)</a:t>
            </a:r>
          </a:p>
          <a:p>
            <a:endParaRPr lang="en-US" dirty="0"/>
          </a:p>
          <a:p>
            <a:endParaRPr lang="en-US" sz="1600" dirty="0">
              <a:solidFill>
                <a:srgbClr val="404F21"/>
              </a:solidFill>
            </a:endParaRPr>
          </a:p>
          <a:p>
            <a:endParaRPr lang="en-US" sz="2400" dirty="0">
              <a:solidFill>
                <a:srgbClr val="404F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7914"/>
            <a:ext cx="2133600" cy="365125"/>
          </a:xfrm>
        </p:spPr>
        <p:txBody>
          <a:bodyPr/>
          <a:lstStyle/>
          <a:p>
            <a:fld id="{59245DDE-7C51-46DD-8CC9-B0BFAB5EE81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8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Patent Eligibility at the Federal Circuit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Post-</a:t>
            </a:r>
            <a:r>
              <a:rPr lang="en-US" i="1" dirty="0" smtClean="0"/>
              <a:t>Alice</a:t>
            </a:r>
            <a:r>
              <a:rPr lang="en-US" dirty="0" smtClean="0"/>
              <a:t>: over 70 rulings on patent-eligibility</a:t>
            </a:r>
          </a:p>
          <a:p>
            <a:endParaRPr lang="en-US" sz="2400" dirty="0">
              <a:solidFill>
                <a:srgbClr val="404F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7914"/>
            <a:ext cx="2133600" cy="365125"/>
          </a:xfrm>
        </p:spPr>
        <p:txBody>
          <a:bodyPr/>
          <a:lstStyle/>
          <a:p>
            <a:fld id="{59245DDE-7C51-46DD-8CC9-B0BFAB5EE81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object 4">
            <a:extLst>
              <a:ext uri="{FF2B5EF4-FFF2-40B4-BE49-F238E27FC236}">
                <a16:creationId xmlns="" xmlns:a16="http://schemas.microsoft.com/office/drawing/2014/main" id="{84C0C09A-AA0E-4AF3-B24E-B13048638C48}"/>
              </a:ext>
            </a:extLst>
          </p:cNvPr>
          <p:cNvSpPr txBox="1"/>
          <p:nvPr/>
        </p:nvSpPr>
        <p:spPr>
          <a:xfrm>
            <a:off x="730160" y="1682289"/>
            <a:ext cx="1276350" cy="290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9565">
              <a:lnSpc>
                <a:spcPct val="1227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Digitech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Planet Bingo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buySAFE  Ultramercial  </a:t>
            </a:r>
            <a:r>
              <a:rPr sz="1100" b="1" i="1" spc="-5" dirty="0">
                <a:latin typeface="Segoe UI"/>
                <a:cs typeface="Segoe UI"/>
              </a:rPr>
              <a:t>DDR</a:t>
            </a:r>
            <a:r>
              <a:rPr sz="1100" b="1" i="1" spc="-55" dirty="0">
                <a:latin typeface="Segoe UI"/>
                <a:cs typeface="Segoe UI"/>
              </a:rPr>
              <a:t> </a:t>
            </a:r>
            <a:r>
              <a:rPr sz="1100" b="1" i="1" spc="-5" dirty="0">
                <a:latin typeface="Segoe UI"/>
                <a:cs typeface="Segoe UI"/>
              </a:rPr>
              <a:t>Holdings  </a:t>
            </a:r>
            <a:r>
              <a:rPr sz="1100" i="1" dirty="0">
                <a:solidFill>
                  <a:srgbClr val="00B050"/>
                </a:solidFill>
                <a:latin typeface="Segoe UI"/>
                <a:cs typeface="Segoe UI"/>
              </a:rPr>
              <a:t>Ambry</a:t>
            </a:r>
            <a:endParaRPr sz="1100" dirty="0">
              <a:solidFill>
                <a:srgbClr val="00B050"/>
              </a:solidFill>
              <a:latin typeface="Segoe UI"/>
              <a:cs typeface="Segoe UI"/>
            </a:endParaRPr>
          </a:p>
          <a:p>
            <a:pPr marL="12700" marR="138430">
              <a:lnSpc>
                <a:spcPct val="122700"/>
              </a:lnSpc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Content</a:t>
            </a:r>
            <a:r>
              <a:rPr sz="1100" i="1" spc="-10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Extraction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Allvoice</a:t>
            </a:r>
            <a:r>
              <a:rPr sz="1100" i="1" spc="-2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 marR="299085">
              <a:lnSpc>
                <a:spcPct val="122700"/>
              </a:lnSpc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OIP Tech.  </a:t>
            </a:r>
            <a:r>
              <a:rPr sz="1100" i="1" dirty="0">
                <a:solidFill>
                  <a:srgbClr val="00B050"/>
                </a:solidFill>
                <a:latin typeface="Segoe UI"/>
                <a:cs typeface="Segoe UI"/>
              </a:rPr>
              <a:t>Sequenom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Internet</a:t>
            </a:r>
            <a:r>
              <a:rPr sz="1100" i="1" spc="-9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Patents</a:t>
            </a:r>
            <a:endParaRPr sz="1100" dirty="0">
              <a:latin typeface="Segoe UI"/>
              <a:cs typeface="Segoe UI"/>
            </a:endParaRPr>
          </a:p>
          <a:p>
            <a:pPr marL="12700" marR="55880">
              <a:lnSpc>
                <a:spcPct val="122700"/>
              </a:lnSpc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IV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v. Cap. One</a:t>
            </a:r>
            <a:r>
              <a:rPr sz="1100" i="1" spc="-12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Bank  Versata</a:t>
            </a:r>
            <a:r>
              <a:rPr sz="1100" i="1" spc="-3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*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Vehicle Intelligence</a:t>
            </a:r>
            <a:r>
              <a:rPr sz="1100" i="1" spc="-15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="" xmlns:a16="http://schemas.microsoft.com/office/drawing/2014/main" id="{91974650-418E-4868-AA00-DEE10029FBF8}"/>
              </a:ext>
            </a:extLst>
          </p:cNvPr>
          <p:cNvSpPr txBox="1"/>
          <p:nvPr/>
        </p:nvSpPr>
        <p:spPr>
          <a:xfrm>
            <a:off x="2181734" y="1681588"/>
            <a:ext cx="1275080" cy="290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9710">
              <a:lnSpc>
                <a:spcPct val="122700"/>
              </a:lnSpc>
              <a:spcBef>
                <a:spcPts val="100"/>
              </a:spcBef>
            </a:pP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Mortgage</a:t>
            </a:r>
            <a:r>
              <a:rPr sz="1100" i="1" spc="-10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Grader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In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re Smith *  </a:t>
            </a:r>
            <a:r>
              <a:rPr sz="1100" i="1" dirty="0">
                <a:solidFill>
                  <a:srgbClr val="00B050"/>
                </a:solidFill>
                <a:latin typeface="Segoe UI"/>
                <a:cs typeface="Segoe UI"/>
              </a:rPr>
              <a:t>Genetic</a:t>
            </a:r>
            <a:r>
              <a:rPr sz="1100" i="1" spc="-40" dirty="0">
                <a:solidFill>
                  <a:srgbClr val="00B050"/>
                </a:solidFill>
                <a:latin typeface="Segoe UI"/>
                <a:cs typeface="Segoe UI"/>
              </a:rPr>
              <a:t> </a:t>
            </a:r>
            <a:r>
              <a:rPr sz="1100" i="1" spc="-5" dirty="0">
                <a:solidFill>
                  <a:srgbClr val="00B050"/>
                </a:solidFill>
                <a:latin typeface="Segoe UI"/>
                <a:cs typeface="Segoe UI"/>
              </a:rPr>
              <a:t>Tech.</a:t>
            </a:r>
            <a:endParaRPr sz="1100" dirty="0">
              <a:solidFill>
                <a:srgbClr val="00B050"/>
              </a:solidFill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In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re Brown *</a:t>
            </a:r>
            <a:r>
              <a:rPr sz="1100" i="1" spc="-9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b="1" i="1" spc="-5" dirty="0">
                <a:latin typeface="Segoe UI"/>
                <a:cs typeface="Segoe UI"/>
              </a:rPr>
              <a:t>Enfish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TLI</a:t>
            </a:r>
            <a:r>
              <a:rPr sz="1100" i="1" spc="-1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Comms.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b="1" i="1" dirty="0">
                <a:latin typeface="Segoe UI"/>
                <a:cs typeface="Segoe UI"/>
              </a:rPr>
              <a:t>BASCOM</a:t>
            </a:r>
            <a:endParaRPr sz="1100" dirty="0">
              <a:latin typeface="Segoe UI"/>
              <a:cs typeface="Segoe UI"/>
            </a:endParaRPr>
          </a:p>
          <a:p>
            <a:pPr marL="12700" marR="5080">
              <a:lnSpc>
                <a:spcPct val="122700"/>
              </a:lnSpc>
            </a:pPr>
            <a:r>
              <a:rPr sz="1100" b="1" i="1" dirty="0">
                <a:solidFill>
                  <a:srgbClr val="00B050"/>
                </a:solidFill>
                <a:latin typeface="Segoe UI"/>
                <a:cs typeface="Segoe UI"/>
              </a:rPr>
              <a:t>Rapid </a:t>
            </a:r>
            <a:r>
              <a:rPr sz="1100" b="1" i="1" spc="-5" dirty="0">
                <a:solidFill>
                  <a:srgbClr val="00B050"/>
                </a:solidFill>
                <a:latin typeface="Segoe UI"/>
                <a:cs typeface="Segoe UI"/>
              </a:rPr>
              <a:t>Lit. </a:t>
            </a:r>
            <a:r>
              <a:rPr sz="1100" b="1" i="1" dirty="0">
                <a:solidFill>
                  <a:srgbClr val="00B050"/>
                </a:solidFill>
                <a:latin typeface="Segoe UI"/>
                <a:cs typeface="Segoe UI"/>
              </a:rPr>
              <a:t>Mgmt.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Shortridge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Lendingtree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Electric Power</a:t>
            </a:r>
            <a:r>
              <a:rPr sz="1100" i="1" spc="-12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Group  In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re Chorna *</a:t>
            </a:r>
            <a:r>
              <a:rPr sz="1100" i="1" spc="-9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TDE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Petroleum</a:t>
            </a:r>
            <a:r>
              <a:rPr sz="1100" i="1" spc="-4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b="1" i="1" spc="-5" dirty="0">
                <a:latin typeface="Segoe UI"/>
                <a:cs typeface="Segoe UI"/>
              </a:rPr>
              <a:t>McRO</a:t>
            </a:r>
            <a:endParaRPr sz="1100" dirty="0">
              <a:latin typeface="Segoe UI"/>
              <a:cs typeface="Segoe UI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="" xmlns:a16="http://schemas.microsoft.com/office/drawing/2014/main" id="{FF22413A-A7EC-4ACC-966F-74662CA005A2}"/>
              </a:ext>
            </a:extLst>
          </p:cNvPr>
          <p:cNvSpPr txBox="1"/>
          <p:nvPr/>
        </p:nvSpPr>
        <p:spPr>
          <a:xfrm>
            <a:off x="5412547" y="1677101"/>
            <a:ext cx="1320165" cy="290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5435">
              <a:lnSpc>
                <a:spcPct val="122700"/>
              </a:lnSpc>
              <a:spcBef>
                <a:spcPts val="100"/>
              </a:spcBef>
            </a:pPr>
            <a:r>
              <a:rPr sz="1100" b="1" i="1" dirty="0">
                <a:latin typeface="Segoe UI"/>
                <a:cs typeface="Segoe UI"/>
              </a:rPr>
              <a:t>Thales</a:t>
            </a:r>
            <a:r>
              <a:rPr sz="1100" b="1" i="1" spc="-80" dirty="0">
                <a:latin typeface="Segoe UI"/>
                <a:cs typeface="Segoe UI"/>
              </a:rPr>
              <a:t> </a:t>
            </a:r>
            <a:r>
              <a:rPr sz="1100" b="1" i="1" spc="-5" dirty="0">
                <a:latin typeface="Segoe UI"/>
                <a:cs typeface="Segoe UI"/>
              </a:rPr>
              <a:t>Visionix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In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re Salwan *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Clarilogic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Coffelt</a:t>
            </a:r>
            <a:r>
              <a:rPr sz="1100" i="1" spc="-3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 marR="5080">
              <a:lnSpc>
                <a:spcPct val="122700"/>
              </a:lnSpc>
            </a:pP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Mentor Graphics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West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View Research</a:t>
            </a:r>
            <a:r>
              <a:rPr sz="1100" i="1" spc="-11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RecogniCorp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Easyweb</a:t>
            </a:r>
            <a:r>
              <a:rPr sz="1100" i="1" spc="-2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 marR="211454">
              <a:lnSpc>
                <a:spcPct val="122700"/>
              </a:lnSpc>
            </a:pP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Credit</a:t>
            </a:r>
            <a:r>
              <a:rPr sz="1100" i="1" spc="-6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Acceptance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Cleveland Clinic  Prism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Tech.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Audatex</a:t>
            </a:r>
            <a:r>
              <a:rPr sz="1100" i="1" spc="-2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100" b="1" i="1" spc="-5" dirty="0">
                <a:latin typeface="Segoe UI"/>
                <a:cs typeface="Segoe UI"/>
              </a:rPr>
              <a:t>Visual </a:t>
            </a:r>
            <a:r>
              <a:rPr sz="1100" b="1" i="1" dirty="0">
                <a:latin typeface="Segoe UI"/>
                <a:cs typeface="Segoe UI"/>
              </a:rPr>
              <a:t>Memory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Return</a:t>
            </a:r>
            <a:r>
              <a:rPr sz="1100" i="1" spc="-5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Mail</a:t>
            </a:r>
            <a:endParaRPr sz="1100" dirty="0">
              <a:latin typeface="Segoe UI"/>
              <a:cs typeface="Segoe UI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="" xmlns:a16="http://schemas.microsoft.com/office/drawing/2014/main" id="{27FC1C3F-6B70-42FF-A0D7-128997E9FAA3}"/>
              </a:ext>
            </a:extLst>
          </p:cNvPr>
          <p:cNvSpPr txBox="1"/>
          <p:nvPr/>
        </p:nvSpPr>
        <p:spPr>
          <a:xfrm>
            <a:off x="3713506" y="1676400"/>
            <a:ext cx="1498600" cy="269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400">
              <a:lnSpc>
                <a:spcPct val="1227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Affinity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Labs. v.</a:t>
            </a:r>
            <a:r>
              <a:rPr sz="1100" i="1" spc="-7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Amazon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Affinity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Labs. v.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DirecTV  IV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v. Symantec  FairWarning</a:t>
            </a:r>
            <a:endParaRPr sz="1100" dirty="0">
              <a:latin typeface="Segoe UI"/>
              <a:cs typeface="Segoe UI"/>
            </a:endParaRPr>
          </a:p>
          <a:p>
            <a:pPr marL="12700" marR="777240">
              <a:lnSpc>
                <a:spcPct val="122700"/>
              </a:lnSpc>
            </a:pP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Synopsys  </a:t>
            </a:r>
            <a:r>
              <a:rPr sz="1100" b="1" i="1" dirty="0">
                <a:latin typeface="Segoe UI"/>
                <a:cs typeface="Segoe UI"/>
              </a:rPr>
              <a:t>Amdocs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Tranxition</a:t>
            </a:r>
            <a:r>
              <a:rPr sz="1100" i="1" spc="-13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Ameranth</a:t>
            </a:r>
            <a:r>
              <a:rPr sz="1100" i="1" spc="-12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*</a:t>
            </a:r>
            <a:endParaRPr sz="1100" dirty="0">
              <a:latin typeface="Segoe UI"/>
              <a:cs typeface="Segoe UI"/>
            </a:endParaRPr>
          </a:p>
          <a:p>
            <a:pPr marL="12700" marR="5080">
              <a:lnSpc>
                <a:spcPct val="122700"/>
              </a:lnSpc>
            </a:pPr>
            <a:r>
              <a:rPr sz="1100" b="1" i="1" dirty="0">
                <a:latin typeface="Segoe UI"/>
                <a:cs typeface="Segoe UI"/>
              </a:rPr>
              <a:t>Trading </a:t>
            </a:r>
            <a:r>
              <a:rPr sz="1100" b="1" i="1" spc="-5" dirty="0">
                <a:latin typeface="Segoe UI"/>
                <a:cs typeface="Segoe UI"/>
              </a:rPr>
              <a:t>Tech. v. </a:t>
            </a:r>
            <a:r>
              <a:rPr sz="1100" b="1" i="1" dirty="0">
                <a:latin typeface="Segoe UI"/>
                <a:cs typeface="Segoe UI"/>
              </a:rPr>
              <a:t>CQG</a:t>
            </a:r>
            <a:r>
              <a:rPr sz="1100" b="1" i="1" spc="-80" dirty="0">
                <a:latin typeface="Segoe UI"/>
                <a:cs typeface="Segoe UI"/>
              </a:rPr>
              <a:t> </a:t>
            </a:r>
            <a:r>
              <a:rPr sz="1100" b="1" dirty="0">
                <a:latin typeface="Segoe UI"/>
                <a:cs typeface="Segoe UI"/>
              </a:rPr>
              <a:t>†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Evolutionary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Intel.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Smartflash</a:t>
            </a:r>
            <a:r>
              <a:rPr sz="1100" i="1" spc="-4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 marR="33020">
              <a:lnSpc>
                <a:spcPct val="122700"/>
              </a:lnSpc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IV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v. Cap. One</a:t>
            </a:r>
            <a:r>
              <a:rPr sz="1100" i="1" spc="-12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Financial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IV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v. Erie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Indemnity</a:t>
            </a:r>
            <a:r>
              <a:rPr sz="1100" i="1" spc="-8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I</a:t>
            </a:r>
            <a:endParaRPr sz="1100" dirty="0">
              <a:latin typeface="Segoe UI"/>
              <a:cs typeface="Segoe UI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="" xmlns:a16="http://schemas.microsoft.com/office/drawing/2014/main" id="{343EE319-3739-4E7C-AD8A-71953556A943}"/>
              </a:ext>
            </a:extLst>
          </p:cNvPr>
          <p:cNvSpPr txBox="1"/>
          <p:nvPr/>
        </p:nvSpPr>
        <p:spPr>
          <a:xfrm>
            <a:off x="6844345" y="1678490"/>
            <a:ext cx="1791335" cy="33412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82955">
              <a:lnSpc>
                <a:spcPct val="122700"/>
              </a:lnSpc>
              <a:spcBef>
                <a:spcPts val="100"/>
              </a:spcBef>
            </a:pP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Secured Mail  Smart Systems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Two-Way</a:t>
            </a:r>
            <a:r>
              <a:rPr sz="1100" i="1" spc="-7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Media</a:t>
            </a:r>
            <a:endParaRPr sz="1100" dirty="0">
              <a:latin typeface="Segoe UI"/>
              <a:cs typeface="Segoe UI"/>
            </a:endParaRPr>
          </a:p>
          <a:p>
            <a:pPr marL="12700" marR="405765">
              <a:lnSpc>
                <a:spcPct val="122700"/>
              </a:lnSpc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IV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v. Erie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Indemnity II</a:t>
            </a:r>
            <a:r>
              <a:rPr sz="1100" i="1" spc="-114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Inventor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Holdings </a:t>
            </a:r>
            <a:r>
              <a:rPr sz="1100" i="1" dirty="0">
                <a:latin typeface="Segoe UI"/>
                <a:cs typeface="Segoe UI"/>
              </a:rPr>
              <a:t> </a:t>
            </a:r>
            <a:r>
              <a:rPr sz="1100" b="1" i="1" spc="-5" dirty="0">
                <a:latin typeface="Segoe UI"/>
                <a:cs typeface="Segoe UI"/>
              </a:rPr>
              <a:t>Finjan v. Blue </a:t>
            </a:r>
            <a:r>
              <a:rPr sz="1100" b="1" i="1" dirty="0">
                <a:latin typeface="Segoe UI"/>
                <a:cs typeface="Segoe UI"/>
              </a:rPr>
              <a:t>Coat  Core</a:t>
            </a:r>
            <a:r>
              <a:rPr sz="1100" b="1" i="1" spc="-15" dirty="0">
                <a:latin typeface="Segoe UI"/>
                <a:cs typeface="Segoe UI"/>
              </a:rPr>
              <a:t> </a:t>
            </a:r>
            <a:r>
              <a:rPr sz="1100" b="1" i="1" dirty="0">
                <a:latin typeface="Segoe UI"/>
                <a:cs typeface="Segoe UI"/>
              </a:rPr>
              <a:t>Wireless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Move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v. Real Estate Alliance</a:t>
            </a:r>
            <a:r>
              <a:rPr sz="1100" i="1" spc="-114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 marR="459105">
              <a:lnSpc>
                <a:spcPct val="122700"/>
              </a:lnSpc>
            </a:pPr>
            <a:r>
              <a:rPr sz="1100" i="1" dirty="0">
                <a:solidFill>
                  <a:srgbClr val="595958"/>
                </a:solidFill>
                <a:latin typeface="Segoe UI"/>
                <a:cs typeface="Segoe UI"/>
              </a:rPr>
              <a:t>Berkheimer </a:t>
            </a:r>
            <a:r>
              <a:rPr sz="1100" i="1" spc="-5" dirty="0">
                <a:solidFill>
                  <a:srgbClr val="595958"/>
                </a:solidFill>
                <a:latin typeface="Segoe UI"/>
                <a:cs typeface="Segoe UI"/>
              </a:rPr>
              <a:t>v. </a:t>
            </a:r>
            <a:r>
              <a:rPr sz="1100" i="1" dirty="0">
                <a:solidFill>
                  <a:srgbClr val="595958"/>
                </a:solidFill>
                <a:latin typeface="Segoe UI"/>
                <a:cs typeface="Segoe UI"/>
              </a:rPr>
              <a:t>HP 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Ziuli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v.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Google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LLC *</a:t>
            </a:r>
            <a:r>
              <a:rPr sz="1100" i="1" spc="-60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  </a:t>
            </a:r>
            <a:r>
              <a:rPr sz="1100" i="1" dirty="0">
                <a:solidFill>
                  <a:srgbClr val="595958"/>
                </a:solidFill>
                <a:latin typeface="Segoe UI"/>
                <a:cs typeface="Segoe UI"/>
              </a:rPr>
              <a:t>Aatrix</a:t>
            </a:r>
            <a:r>
              <a:rPr sz="1100" i="1" spc="-45" dirty="0">
                <a:solidFill>
                  <a:srgbClr val="595958"/>
                </a:solidFill>
                <a:latin typeface="Segoe UI"/>
                <a:cs typeface="Segoe UI"/>
              </a:rPr>
              <a:t> </a:t>
            </a:r>
            <a:r>
              <a:rPr sz="1100" i="1" dirty="0">
                <a:solidFill>
                  <a:srgbClr val="595958"/>
                </a:solidFill>
                <a:latin typeface="Segoe UI"/>
                <a:cs typeface="Segoe UI"/>
              </a:rPr>
              <a:t>Software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Automated </a:t>
            </a:r>
            <a:r>
              <a:rPr sz="1100" i="1" spc="-5" dirty="0">
                <a:solidFill>
                  <a:srgbClr val="808080"/>
                </a:solidFill>
                <a:latin typeface="Segoe UI"/>
                <a:cs typeface="Segoe UI"/>
              </a:rPr>
              <a:t>Tracking </a:t>
            </a:r>
            <a:r>
              <a:rPr sz="1100" i="1" dirty="0">
                <a:solidFill>
                  <a:srgbClr val="808080"/>
                </a:solidFill>
                <a:latin typeface="Segoe UI"/>
                <a:cs typeface="Segoe UI"/>
              </a:rPr>
              <a:t>Sol.</a:t>
            </a:r>
            <a:r>
              <a:rPr sz="1100" i="1" spc="-8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  <a:endParaRPr sz="11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b="1" i="1" dirty="0">
                <a:solidFill>
                  <a:srgbClr val="00B050"/>
                </a:solidFill>
                <a:latin typeface="Segoe UI"/>
                <a:cs typeface="Segoe UI"/>
              </a:rPr>
              <a:t>Exergen Corp. </a:t>
            </a:r>
            <a:r>
              <a:rPr sz="1100" b="1" i="1" spc="-5" dirty="0">
                <a:solidFill>
                  <a:srgbClr val="00B050"/>
                </a:solidFill>
                <a:latin typeface="Segoe UI"/>
                <a:cs typeface="Segoe UI"/>
              </a:rPr>
              <a:t>v. </a:t>
            </a:r>
            <a:r>
              <a:rPr sz="1100" b="1" i="1" dirty="0">
                <a:solidFill>
                  <a:srgbClr val="00B050"/>
                </a:solidFill>
                <a:latin typeface="Segoe UI"/>
                <a:cs typeface="Segoe UI"/>
              </a:rPr>
              <a:t>Kaz USA</a:t>
            </a:r>
            <a:r>
              <a:rPr sz="1100" b="1" i="1" spc="-110" dirty="0">
                <a:solidFill>
                  <a:srgbClr val="00B050"/>
                </a:solidFill>
                <a:latin typeface="Segoe UI"/>
                <a:cs typeface="Segoe UI"/>
              </a:rPr>
              <a:t> </a:t>
            </a:r>
            <a:r>
              <a:rPr sz="1100" b="1" dirty="0">
                <a:solidFill>
                  <a:srgbClr val="00B050"/>
                </a:solidFill>
                <a:latin typeface="Segoe UI"/>
                <a:cs typeface="Segoe UI"/>
              </a:rPr>
              <a:t>†</a:t>
            </a:r>
            <a:endParaRPr lang="en-US" sz="1100" b="1" dirty="0">
              <a:solidFill>
                <a:srgbClr val="00B050"/>
              </a:solidFill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/>
                <a:cs typeface="Segoe UI"/>
              </a:rPr>
              <a:t>IV v. Symantec Corp.</a:t>
            </a:r>
            <a:r>
              <a:rPr lang="en-US" sz="1100" i="1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lang="en-US" sz="1100" i="1" spc="-85" dirty="0">
                <a:solidFill>
                  <a:srgbClr val="808080"/>
                </a:solidFill>
                <a:latin typeface="Segoe UI"/>
                <a:cs typeface="Segoe UI"/>
              </a:rPr>
              <a:t> </a:t>
            </a:r>
            <a:r>
              <a:rPr lang="en-US" sz="1100" dirty="0" smtClean="0">
                <a:solidFill>
                  <a:srgbClr val="808080"/>
                </a:solidFill>
                <a:latin typeface="Segoe UI"/>
                <a:cs typeface="Segoe UI"/>
              </a:rPr>
              <a:t>†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en-US" sz="1100" b="1" i="1" dirty="0" smtClean="0">
                <a:solidFill>
                  <a:srgbClr val="00B050"/>
                </a:solidFill>
                <a:latin typeface="Segoe UI"/>
                <a:cs typeface="Segoe UI"/>
              </a:rPr>
              <a:t>Vanda Pharmaceuticals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en-US" sz="1100" i="1" dirty="0" smtClean="0">
                <a:solidFill>
                  <a:srgbClr val="404F21"/>
                </a:solidFill>
                <a:latin typeface="Segoe UI"/>
                <a:cs typeface="Segoe UI"/>
              </a:rPr>
              <a:t>SAP America </a:t>
            </a:r>
            <a:r>
              <a:rPr lang="en-US" sz="1100" dirty="0" smtClean="0">
                <a:solidFill>
                  <a:srgbClr val="404F21"/>
                </a:solidFill>
                <a:latin typeface="Segoe UI"/>
                <a:cs typeface="Segoe UI"/>
              </a:rPr>
              <a:t>(May 15, 2018)</a:t>
            </a:r>
            <a:endParaRPr sz="1100" i="1" dirty="0">
              <a:solidFill>
                <a:srgbClr val="404F21"/>
              </a:solidFill>
              <a:latin typeface="Segoe UI"/>
              <a:cs typeface="Segoe UI"/>
            </a:endParaRPr>
          </a:p>
        </p:txBody>
      </p:sp>
      <p:sp>
        <p:nvSpPr>
          <p:cNvPr id="10" name="object 9">
            <a:extLst>
              <a:ext uri="{FF2B5EF4-FFF2-40B4-BE49-F238E27FC236}">
                <a16:creationId xmlns="" xmlns:a16="http://schemas.microsoft.com/office/drawing/2014/main" id="{FF5F1DDD-EDD1-485D-973F-A2DA4182B460}"/>
              </a:ext>
            </a:extLst>
          </p:cNvPr>
          <p:cNvSpPr txBox="1"/>
          <p:nvPr/>
        </p:nvSpPr>
        <p:spPr>
          <a:xfrm>
            <a:off x="750562" y="5167479"/>
            <a:ext cx="5111754" cy="473848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800" b="1" spc="0" dirty="0">
                <a:latin typeface="Segoe UI"/>
                <a:cs typeface="Segoe UI"/>
              </a:rPr>
              <a:t>Bold </a:t>
            </a:r>
            <a:r>
              <a:rPr sz="800" b="1" dirty="0">
                <a:latin typeface="Segoe UI"/>
                <a:cs typeface="Segoe UI"/>
              </a:rPr>
              <a:t>text </a:t>
            </a:r>
            <a:r>
              <a:rPr sz="800" dirty="0">
                <a:latin typeface="Segoe UI"/>
                <a:cs typeface="Segoe UI"/>
              </a:rPr>
              <a:t>indicates decision identifying claims </a:t>
            </a:r>
            <a:r>
              <a:rPr sz="800" spc="0" dirty="0">
                <a:latin typeface="Segoe UI"/>
                <a:cs typeface="Segoe UI"/>
              </a:rPr>
              <a:t>as</a:t>
            </a:r>
            <a:r>
              <a:rPr sz="800" spc="5" dirty="0">
                <a:latin typeface="Segoe UI"/>
                <a:cs typeface="Segoe UI"/>
              </a:rPr>
              <a:t> </a:t>
            </a:r>
            <a:r>
              <a:rPr sz="800" spc="-5" dirty="0">
                <a:latin typeface="Segoe UI"/>
                <a:cs typeface="Segoe UI"/>
              </a:rPr>
              <a:t>eligible</a:t>
            </a:r>
            <a:endParaRPr lang="en-US" sz="800" spc="-5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US" sz="800" spc="-5" dirty="0">
                <a:solidFill>
                  <a:srgbClr val="00B050"/>
                </a:solidFill>
                <a:latin typeface="Segoe UI"/>
                <a:cs typeface="Segoe UI"/>
              </a:rPr>
              <a:t>Green text </a:t>
            </a:r>
            <a:r>
              <a:rPr lang="en-US" sz="800" spc="-5" dirty="0">
                <a:latin typeface="Segoe UI"/>
                <a:cs typeface="Segoe UI"/>
              </a:rPr>
              <a:t>indicates decision identifying natural product, natural phenomenon, or law of nature</a:t>
            </a:r>
            <a:endParaRPr sz="8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800" spc="0" dirty="0">
                <a:latin typeface="Segoe UI"/>
                <a:cs typeface="Segoe UI"/>
              </a:rPr>
              <a:t>* Case appealed from USPTO † </a:t>
            </a:r>
            <a:r>
              <a:rPr sz="800" dirty="0">
                <a:latin typeface="Segoe UI"/>
                <a:cs typeface="Segoe UI"/>
              </a:rPr>
              <a:t>Non-precedential</a:t>
            </a:r>
            <a:r>
              <a:rPr sz="800" spc="-130" dirty="0">
                <a:latin typeface="Segoe UI"/>
                <a:cs typeface="Segoe UI"/>
              </a:rPr>
              <a:t> </a:t>
            </a:r>
            <a:r>
              <a:rPr sz="800" dirty="0">
                <a:latin typeface="Segoe UI"/>
                <a:cs typeface="Segoe UI"/>
              </a:rPr>
              <a:t>decision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5408F1A-EADB-4B9E-88B5-45EAF5BC4888}"/>
              </a:ext>
            </a:extLst>
          </p:cNvPr>
          <p:cNvSpPr/>
          <p:nvPr/>
        </p:nvSpPr>
        <p:spPr>
          <a:xfrm>
            <a:off x="620899" y="4875772"/>
            <a:ext cx="84162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i="1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R="13240"/>
            <a:r>
              <a:rPr lang="en-US" sz="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Source: </a:t>
            </a:r>
            <a:r>
              <a:rPr lang="en-US" sz="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Chart </a:t>
            </a:r>
            <a:r>
              <a:rPr lang="en-US" sz="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subject matter eligibility court decisions (updated </a:t>
            </a:r>
            <a:r>
              <a:rPr lang="en-US" sz="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May 3, </a:t>
            </a:r>
            <a:r>
              <a:rPr lang="en-US" sz="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2018) </a:t>
            </a:r>
            <a:r>
              <a:rPr lang="en-US" sz="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2"/>
              </a:rPr>
              <a:t>https://</a:t>
            </a:r>
            <a:r>
              <a:rPr lang="en-US" sz="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2"/>
              </a:rPr>
              <a:t>www.uspto.gov/patent/laws-and-regulations/examination-policy/subject-matter-eligibility</a:t>
            </a:r>
            <a:r>
              <a:rPr lang="en-US" sz="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8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object 8">
            <a:extLst>
              <a:ext uri="{FF2B5EF4-FFF2-40B4-BE49-F238E27FC236}">
                <a16:creationId xmlns="" xmlns:a16="http://schemas.microsoft.com/office/drawing/2014/main" id="{7A5E6695-1F2E-48A0-8B4C-294E95263920}"/>
              </a:ext>
            </a:extLst>
          </p:cNvPr>
          <p:cNvSpPr txBox="1"/>
          <p:nvPr/>
        </p:nvSpPr>
        <p:spPr>
          <a:xfrm>
            <a:off x="750562" y="5641340"/>
            <a:ext cx="1485900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dirty="0">
                <a:latin typeface="Segoe UI"/>
                <a:cs typeface="Segoe UI"/>
              </a:rPr>
              <a:t>(Rule </a:t>
            </a:r>
            <a:r>
              <a:rPr sz="800" spc="0" dirty="0">
                <a:latin typeface="Segoe UI"/>
                <a:cs typeface="Segoe UI"/>
              </a:rPr>
              <a:t>36 </a:t>
            </a:r>
            <a:r>
              <a:rPr sz="800" dirty="0">
                <a:latin typeface="Segoe UI"/>
                <a:cs typeface="Segoe UI"/>
              </a:rPr>
              <a:t>affirmances not</a:t>
            </a:r>
            <a:r>
              <a:rPr sz="800" spc="-10" dirty="0">
                <a:latin typeface="Segoe UI"/>
                <a:cs typeface="Segoe UI"/>
              </a:rPr>
              <a:t> </a:t>
            </a:r>
            <a:r>
              <a:rPr sz="800" dirty="0">
                <a:latin typeface="Segoe UI"/>
                <a:cs typeface="Segoe UI"/>
              </a:rPr>
              <a:t>shown)</a:t>
            </a:r>
          </a:p>
        </p:txBody>
      </p:sp>
    </p:spTree>
    <p:extLst>
      <p:ext uri="{BB962C8B-B14F-4D97-AF65-F5344CB8AC3E}">
        <p14:creationId xmlns:p14="http://schemas.microsoft.com/office/powerpoint/2010/main" val="7216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Patent Eligibility at the Federal Circuit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7914"/>
            <a:ext cx="2133600" cy="365125"/>
          </a:xfrm>
        </p:spPr>
        <p:txBody>
          <a:bodyPr/>
          <a:lstStyle/>
          <a:p>
            <a:fld id="{59245DDE-7C51-46DD-8CC9-B0BFAB5EE81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4125159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95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ghrue Classic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Sughrue Classic Blue</Template>
  <TotalTime>2368</TotalTime>
  <Words>2285</Words>
  <Application>Microsoft Macintosh PowerPoint</Application>
  <PresentationFormat>On-screen Show (4:3)</PresentationFormat>
  <Paragraphs>249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Arial Unicode MS</vt:lpstr>
      <vt:lpstr>Calibri</vt:lpstr>
      <vt:lpstr>ＭＳ Ｐゴシック</vt:lpstr>
      <vt:lpstr>PMingLiU</vt:lpstr>
      <vt:lpstr>Segoe UI</vt:lpstr>
      <vt:lpstr>Times New Roman</vt:lpstr>
      <vt:lpstr>굴림</vt:lpstr>
      <vt:lpstr>맑은 고딕</vt:lpstr>
      <vt:lpstr>Sughrue Classic Blue</vt:lpstr>
      <vt:lpstr>Patent Eligibility Under § 101   </vt:lpstr>
      <vt:lpstr>Overview of §101</vt:lpstr>
      <vt:lpstr>Overview of §101</vt:lpstr>
      <vt:lpstr>Alice Corp. v. CLS Bank U.S. Supreme Court</vt:lpstr>
      <vt:lpstr>Alice Analysis</vt:lpstr>
      <vt:lpstr>PowerPoint Presentation</vt:lpstr>
      <vt:lpstr>Predicted Danger from Unpatentability</vt:lpstr>
      <vt:lpstr>Patent Eligibility at the Federal Circuit</vt:lpstr>
      <vt:lpstr>Patent Eligibility at the Federal Circuit</vt:lpstr>
      <vt:lpstr>Patent Eligibility at the Federal Circuit</vt:lpstr>
      <vt:lpstr>Post-Alice Decisions:  Basis for Eligibility of Inventions Step 1 – no abstract idea Step 2 – significantly more </vt:lpstr>
      <vt:lpstr>Patent Eligibility at the PTAB</vt:lpstr>
      <vt:lpstr>Patent Eligibility at the PTAB</vt:lpstr>
      <vt:lpstr>Patent Eligibility at the PTAB</vt:lpstr>
      <vt:lpstr>Joint AIPLA/IPO Legislative Proposal</vt:lpstr>
      <vt:lpstr>Examination @ USPTO</vt:lpstr>
      <vt:lpstr>USPTO Guidance</vt:lpstr>
      <vt:lpstr>Proposed USPTO Guidance</vt:lpstr>
      <vt:lpstr>Proposed USPTO Guidance is Pro-Patent</vt:lpstr>
      <vt:lpstr>Proposed USPTO Guidance</vt:lpstr>
      <vt:lpstr>Proposed USPTO Guidance</vt:lpstr>
      <vt:lpstr>Proposed USPTO Guidance</vt:lpstr>
      <vt:lpstr>Post-Berkheimer</vt:lpstr>
      <vt:lpstr>Post-Berkheimer</vt:lpstr>
      <vt:lpstr>Berkheimer Guidance</vt:lpstr>
      <vt:lpstr>Summary</vt:lpstr>
      <vt:lpstr>Thank You!</vt:lpstr>
    </vt:vector>
  </TitlesOfParts>
  <Company>Sughrue Mion, PLLC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tony rollins</cp:lastModifiedBy>
  <cp:revision>227</cp:revision>
  <cp:lastPrinted>2017-12-12T02:41:40Z</cp:lastPrinted>
  <dcterms:created xsi:type="dcterms:W3CDTF">2015-08-19T21:13:54Z</dcterms:created>
  <dcterms:modified xsi:type="dcterms:W3CDTF">2018-09-27T13:16:36Z</dcterms:modified>
</cp:coreProperties>
</file>