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0" r:id="rId2"/>
    <p:sldId id="272" r:id="rId3"/>
    <p:sldId id="326" r:id="rId4"/>
    <p:sldId id="347" r:id="rId5"/>
    <p:sldId id="351" r:id="rId6"/>
    <p:sldId id="349" r:id="rId7"/>
    <p:sldId id="352" r:id="rId8"/>
    <p:sldId id="366" r:id="rId9"/>
    <p:sldId id="358" r:id="rId10"/>
    <p:sldId id="356" r:id="rId11"/>
    <p:sldId id="365" r:id="rId12"/>
    <p:sldId id="308" r:id="rId13"/>
    <p:sldId id="324" r:id="rId14"/>
  </p:sldIdLst>
  <p:sldSz cx="9144000" cy="6858000" type="screen4x3"/>
  <p:notesSz cx="9236075" cy="70104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0"/>
    <a:srgbClr val="21254F"/>
    <a:srgbClr val="D05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 autoAdjust="0"/>
    <p:restoredTop sz="95897" autoAdjust="0"/>
  </p:normalViewPr>
  <p:slideViewPr>
    <p:cSldViewPr>
      <p:cViewPr varScale="1">
        <p:scale>
          <a:sx n="109" d="100"/>
          <a:sy n="109" d="100"/>
        </p:scale>
        <p:origin x="1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829" cy="350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59" y="0"/>
            <a:ext cx="4002829" cy="350759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73FD9-5D8E-455F-AA15-CA37644BFC87}" type="datetimeFigureOut">
              <a:rPr lang="en-US" altLang="en-US"/>
              <a:t>9/27/18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046"/>
            <a:ext cx="4002829" cy="350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59" y="6658046"/>
            <a:ext cx="4002829" cy="350759"/>
          </a:xfrm>
          <a:prstGeom prst="rect">
            <a:avLst/>
          </a:prstGeom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457139-F970-4C0E-A917-EB41C71A424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590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829" cy="350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59" y="0"/>
            <a:ext cx="4002829" cy="350759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3C6A972-423B-4F5D-B873-8E64A1D49ACB}" type="datetimeFigureOut">
              <a:rPr lang="en-US" altLang="en-US"/>
              <a:t>9/27/18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30620"/>
            <a:ext cx="7388860" cy="3153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046"/>
            <a:ext cx="4002829" cy="350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59" y="6658046"/>
            <a:ext cx="4002829" cy="350759"/>
          </a:xfrm>
          <a:prstGeom prst="rect">
            <a:avLst/>
          </a:prstGeom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365AB5C-0902-42F1-B1A5-2C0EEA78A44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095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E63C8153-A36F-46D3-9036-D9CDD0117E86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1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CAAFD954-5FE2-4BB9-982F-3DB7FDEEB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2D26F40-3AE0-48B6-A91A-389D0ECAE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B479D8E6-9A74-433A-93F2-3C75E7F6A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709C24-BF63-4808-8814-3C7547100317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2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6200" y="3886200"/>
            <a:ext cx="9372600" cy="2057400"/>
          </a:xfrm>
          <a:prstGeom prst="rect">
            <a:avLst/>
          </a:prstGeom>
          <a:solidFill>
            <a:srgbClr val="0070B0"/>
          </a:solidFill>
          <a:ln w="19050" cap="sq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5" name="Picture 4" descr="AIPLAlogoBRIGHTwhite.ai"/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-438150" y="3962400"/>
            <a:ext cx="7753350" cy="1066800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76200" y="4774049"/>
            <a:ext cx="8991600" cy="1118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Serving the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	</a:t>
            </a:r>
            <a:r>
              <a:rPr lang="en-US" sz="4000" b="1">
                <a:solidFill>
                  <a:srgbClr val="D05B2C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Creative</a:t>
            </a:r>
            <a:r>
              <a:rPr lang="en-US" sz="4000">
                <a:ln>
                  <a:solidFill>
                    <a:schemeClr val="bg1"/>
                  </a:solidFill>
                </a:ln>
                <a:solidFill>
                  <a:srgbClr val="D05B2C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 </a:t>
            </a: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and </a:t>
            </a:r>
            <a:r>
              <a:rPr lang="en-US" sz="4000" b="1">
                <a:solidFill>
                  <a:srgbClr val="D05B2C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Legal</a:t>
            </a:r>
            <a:r>
              <a:rPr lang="en-US" sz="3200">
                <a:ln>
                  <a:solidFill>
                    <a:schemeClr val="bg1"/>
                  </a:solidFill>
                </a:ln>
                <a:solidFill>
                  <a:srgbClr val="D05B2C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 </a:t>
            </a: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ＭＳ Ｐゴシック" charset="0"/>
                <a:cs typeface="Century Gothic"/>
              </a:rPr>
              <a:t>Communities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1295400"/>
          </a:xfrm>
        </p:spPr>
        <p:txBody>
          <a:bodyPr/>
          <a:lstStyle>
            <a:lvl1pPr marL="0" indent="0" algn="ctr">
              <a:buNone/>
              <a:defRPr sz="2600" i="1">
                <a:solidFill>
                  <a:srgbClr val="21254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4552" y="457200"/>
            <a:ext cx="8342572" cy="1470025"/>
          </a:xfrm>
        </p:spPr>
        <p:txBody>
          <a:bodyPr anchor="ctr"/>
          <a:lstStyle>
            <a:lvl1pPr algn="ctr">
              <a:defRPr lang="en-US">
                <a:solidFill>
                  <a:srgbClr val="2125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1B95-B392-4780-93C0-2D829A76D0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63675"/>
            <a:ext cx="2011680" cy="46323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63675"/>
            <a:ext cx="5562600" cy="4632326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2000" b="1" i="1">
                <a:latin typeface="Bank Gothic Medium BT" charset="0"/>
              </a:rPr>
              <a:t>AIPLA</a:t>
            </a:r>
            <a:r>
              <a:rPr lang="en-US" altLang="en-US" sz="2000" i="1">
                <a:latin typeface="Bank Gothic Medium BT" charset="0"/>
              </a:rPr>
              <a:t> </a:t>
            </a:r>
            <a:r>
              <a:rPr lang="en-US" altLang="en-US"/>
              <a:t>2015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673E77-884E-40E9-8C98-A421B8F9A92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2016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39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2163762"/>
            <a:ext cx="3749040" cy="4008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2163762"/>
            <a:ext cx="3749040" cy="4008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2000" b="1" i="1">
                <a:latin typeface="Bank Gothic Medium BT" charset="0"/>
              </a:rPr>
              <a:t>AIPLA</a:t>
            </a:r>
            <a:r>
              <a:rPr lang="en-US" altLang="en-US" sz="2000" i="1">
                <a:latin typeface="Bank Gothic Medium BT" charset="0"/>
              </a:rPr>
              <a:t> </a:t>
            </a:r>
            <a:r>
              <a:rPr lang="en-US" altLang="en-US"/>
              <a:t>2015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690A462-5C2B-42E8-B499-2A639C4B8E1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Century Gothic"/>
                <a:ea typeface="+mj-ea"/>
                <a:cs typeface="Century Gothic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21336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  <a:latin typeface="Century Gothic"/>
                <a:ea typeface="+mj-ea"/>
                <a:cs typeface="Century Gothic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895600"/>
            <a:ext cx="373380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895600"/>
            <a:ext cx="373380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2000" b="1" i="1">
                <a:latin typeface="Bank Gothic Medium BT" charset="0"/>
              </a:rPr>
              <a:t>AIPLA</a:t>
            </a:r>
            <a:r>
              <a:rPr lang="en-US" altLang="en-US" sz="2000" i="1">
                <a:latin typeface="Bank Gothic Medium BT" charset="0"/>
              </a:rPr>
              <a:t> </a:t>
            </a:r>
            <a:r>
              <a:rPr lang="en-US" altLang="en-US"/>
              <a:t>2015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5BF60B-55EA-435C-9145-ED64326E4EB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2000" b="1" i="1">
                <a:latin typeface="Bank Gothic Medium BT" charset="0"/>
              </a:rPr>
              <a:t>AIPLA</a:t>
            </a:r>
            <a:r>
              <a:rPr lang="en-US" altLang="en-US" sz="2000" i="1">
                <a:latin typeface="Bank Gothic Medium BT" charset="0"/>
              </a:rPr>
              <a:t> </a:t>
            </a:r>
            <a:r>
              <a:rPr lang="en-US" altLang="en-US"/>
              <a:t>2015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A1E5CE-CC32-44A4-8DD7-028D380DCFF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2000" b="1" i="1">
                <a:latin typeface="Bank Gothic Medium BT" charset="0"/>
              </a:rPr>
              <a:t>AIPLA</a:t>
            </a:r>
            <a:r>
              <a:rPr lang="en-US" altLang="en-US" sz="2000" i="1">
                <a:latin typeface="Bank Gothic Medium BT" charset="0"/>
              </a:rPr>
              <a:t> </a:t>
            </a:r>
            <a:r>
              <a:rPr lang="en-US" altLang="en-US"/>
              <a:t>2015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60489E-D129-4D54-92A3-B55CB860FA0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09600"/>
          </a:xfrm>
        </p:spPr>
        <p:txBody>
          <a:bodyPr/>
          <a:lstStyle>
            <a:lvl1pPr algn="l">
              <a:buNone/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2133600"/>
            <a:ext cx="1905000" cy="3962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2133600"/>
            <a:ext cx="57150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2000" b="1" i="1">
                <a:latin typeface="Bank Gothic Medium BT" charset="0"/>
              </a:rPr>
              <a:t>AIPLA</a:t>
            </a:r>
            <a:r>
              <a:rPr lang="en-US" altLang="en-US" sz="2000" i="1">
                <a:latin typeface="Bank Gothic Medium BT" charset="0"/>
              </a:rPr>
              <a:t> </a:t>
            </a:r>
            <a:r>
              <a:rPr lang="en-US" altLang="en-US"/>
              <a:t>2015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3D94421-B5AF-4E2D-9F09-A226E63E420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46050" y="6208713"/>
            <a:ext cx="457200" cy="457200"/>
          </a:xfrm>
        </p:spPr>
        <p:txBody>
          <a:bodyPr/>
          <a:lstStyle/>
          <a:p>
            <a:fld id="{2B9C2589-B277-48B1-81CD-9447681F73E9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2000" b="1" i="1">
                <a:latin typeface="Bank Gothic Medium BT" charset="0"/>
              </a:rPr>
              <a:t>AIPLA</a:t>
            </a:r>
            <a:r>
              <a:rPr lang="en-US" altLang="en-US" sz="2000" i="1">
                <a:latin typeface="Bank Gothic Medium BT" charset="0"/>
              </a:rPr>
              <a:t> </a:t>
            </a:r>
            <a:r>
              <a:rPr lang="en-US" altLang="en-US"/>
              <a:t>2015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6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7400"/>
            <a:ext cx="7772400" cy="4038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43200" y="457200"/>
            <a:ext cx="6324600" cy="838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3pPr marL="0" indent="0">
              <a:buFontTx/>
              <a:buNone/>
              <a:defRPr sz="50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2000" b="1" i="1">
                <a:latin typeface="Bank Gothic Medium BT" charset="0"/>
              </a:rPr>
              <a:t>AIPLA</a:t>
            </a:r>
            <a:r>
              <a:rPr lang="en-US" altLang="en-US" sz="2000" i="1">
                <a:latin typeface="Bank Gothic Medium BT" charset="0"/>
              </a:rPr>
              <a:t> </a:t>
            </a:r>
            <a:r>
              <a:rPr lang="en-US" altLang="en-US"/>
              <a:t>2015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3D9642-C18B-4838-9FCF-8E28325D503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jpeg"/><Relationship Id="rId13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772400" cy="731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91440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>
          <a:xfrm>
            <a:off x="914400" y="2209800"/>
            <a:ext cx="7772400" cy="381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391400" y="61722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70B0"/>
                </a:solidFill>
                <a:latin typeface="Century Gothic" pitchFamily="34" charset="0"/>
              </a:defRPr>
            </a:lvl1pPr>
          </a:lstStyle>
          <a:p>
            <a:r>
              <a:rPr lang="en-US" altLang="en-US"/>
              <a:t>© </a:t>
            </a:r>
            <a:r>
              <a:rPr lang="en-US" altLang="en-US" sz="2000" b="1" i="1">
                <a:latin typeface="Bank Gothic Medium BT" charset="0"/>
              </a:rPr>
              <a:t>AIPLA</a:t>
            </a:r>
            <a:r>
              <a:rPr lang="en-US" altLang="en-US" sz="2000" i="1">
                <a:latin typeface="Bank Gothic Medium BT" charset="0"/>
              </a:rPr>
              <a:t> </a:t>
            </a:r>
            <a:r>
              <a:rPr lang="en-US" altLang="en-US"/>
              <a:t>2015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fld id="{E52356BD-07B7-4644-BD7B-81CF8C6C127B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28600"/>
            <a:ext cx="9144000" cy="762000"/>
          </a:xfrm>
          <a:prstGeom prst="rect">
            <a:avLst/>
          </a:prstGeom>
          <a:solidFill>
            <a:srgbClr val="D05B2C"/>
          </a:solidFill>
          <a:ln w="19050" cap="sq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/>
        </p:blipFill>
        <p:spPr>
          <a:xfrm>
            <a:off x="-228600" y="381000"/>
            <a:ext cx="4035425" cy="555625"/>
          </a:xfrm>
          <a:prstGeom prst="rect">
            <a:avLst/>
          </a:prstGeom>
          <a:noFill/>
          <a:ln>
            <a:noFill/>
          </a:ln>
          <a:effectLst>
            <a:outerShdw blurRad="50800" dist="38100" dir="3600019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40" r:id="rId8"/>
    <p:sldLayoutId id="2147484037" r:id="rId9"/>
    <p:sldLayoutId id="2147484038" r:id="rId10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1254F"/>
          </a:solidFill>
          <a:latin typeface="Century Gothic" charset="0"/>
          <a:ea typeface="ＭＳ Ｐゴシック" charset="0"/>
          <a:cs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1254F"/>
          </a:solidFill>
          <a:latin typeface="Century Gothic" charset="0"/>
          <a:ea typeface="ＭＳ Ｐゴシック" charset="0"/>
          <a:cs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1254F"/>
          </a:solidFill>
          <a:latin typeface="Century Gothic" charset="0"/>
          <a:ea typeface="ＭＳ Ｐゴシック" charset="0"/>
          <a:cs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1254F"/>
          </a:solidFill>
          <a:latin typeface="Century Gothic" charset="0"/>
          <a:ea typeface="ＭＳ Ｐゴシック" charset="0"/>
          <a:cs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§"/>
        <a:defRPr sz="2400"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2pPr>
      <a:lvl3pPr marL="822325" indent="-228600" algn="l" rtl="0" eaLnBrk="0" fontAlgn="base" hangingPunct="0">
        <a:lnSpc>
          <a:spcPct val="80000"/>
        </a:lnSpc>
        <a:spcBef>
          <a:spcPts val="375"/>
        </a:spcBef>
        <a:spcAft>
          <a:spcPct val="0"/>
        </a:spcAft>
        <a:buClr>
          <a:schemeClr val="accent1"/>
        </a:buClr>
        <a:buSzPct val="85000"/>
        <a:buFont typeface="Courier New" pitchFamily="49" charset="0"/>
        <a:buChar char="o"/>
        <a:defRPr sz="2000" i="1"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q"/>
        <a:defRPr kern="1200">
          <a:solidFill>
            <a:srgbClr val="21254F"/>
          </a:solidFill>
          <a:latin typeface="Century Gothic"/>
          <a:ea typeface="ＭＳ Ｐゴシック" charset="0"/>
          <a:cs typeface="Century Gothic"/>
        </a:defRPr>
      </a:lvl4pPr>
      <a:lvl5pPr marL="1371600" indent="-228600" algn="l" rtl="0" eaLnBrk="0" fontAlgn="base" hangingPunct="0">
        <a:lnSpc>
          <a:spcPct val="80000"/>
        </a:lnSpc>
        <a:spcBef>
          <a:spcPts val="375"/>
        </a:spcBef>
        <a:spcAft>
          <a:spcPct val="0"/>
        </a:spcAft>
        <a:buClr>
          <a:srgbClr val="D6784E"/>
        </a:buClr>
        <a:buSzPct val="75000"/>
        <a:buFont typeface="Wingdings" pitchFamily="2" charset="2"/>
        <a:buChar char="²"/>
        <a:defRPr sz="1600" i="1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ln>
            <a:round/>
          </a:ln>
        </p:spPr>
        <p:txBody>
          <a:bodyPr/>
          <a:lstStyle/>
          <a:p>
            <a:fld id="{E77AECBC-C4D9-4F7E-8084-CAD60836B2C2}" type="slidenum">
              <a:rPr lang="en-US" altLang="en-US" smtClean="0">
                <a:cs typeface="Century Gothic" pitchFamily="34" charset="0"/>
              </a:rPr>
              <a:t>1</a:t>
            </a:fld>
            <a:endParaRPr lang="en-US" altLang="en-US">
              <a:cs typeface="Century Gothic" pitchFamily="34" charset="0"/>
            </a:endParaRPr>
          </a:p>
        </p:txBody>
      </p:sp>
      <p:sp>
        <p:nvSpPr>
          <p:cNvPr id="4101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848600" y="6096000"/>
            <a:ext cx="1905000" cy="457200"/>
          </a:xfrm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solidFill>
                  <a:srgbClr val="D05B2C"/>
                </a:solidFill>
                <a:cs typeface="Century Gothic" pitchFamily="34" charset="0"/>
              </a:rPr>
              <a:t>© AIPLA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42572" cy="1470025"/>
          </a:xfrm>
        </p:spPr>
        <p:txBody>
          <a:bodyPr/>
          <a:lstStyle/>
          <a:p>
            <a:r>
              <a:rPr lang="en-US" dirty="0"/>
              <a:t>Current IP Topics </a:t>
            </a:r>
            <a:br>
              <a:rPr lang="en-US" dirty="0"/>
            </a:br>
            <a:r>
              <a:rPr lang="en-US" dirty="0"/>
              <a:t>in the United States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154091" y="2209800"/>
            <a:ext cx="31197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accent1"/>
                </a:solidFill>
                <a:latin typeface="Century Gothic" charset="0"/>
                <a:cs typeface="Century Gothic" charset="0"/>
              </a:rPr>
              <a:t>Global Network </a:t>
            </a:r>
          </a:p>
          <a:p>
            <a:pPr algn="ctr" eaLnBrk="1" hangingPunct="1"/>
            <a:r>
              <a:rPr lang="en-US" sz="2400" dirty="0">
                <a:solidFill>
                  <a:schemeClr val="accent1"/>
                </a:solidFill>
                <a:latin typeface="Century Gothic" charset="0"/>
                <a:cs typeface="Century Gothic" charset="0"/>
              </a:rPr>
              <a:t>September 27, 2018</a:t>
            </a:r>
            <a:endParaRPr lang="en-US" sz="3600" dirty="0">
              <a:solidFill>
                <a:schemeClr val="accent1"/>
              </a:solidFill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1307ACE-2105-4040-A959-072B61A58F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Proposed Rulemaking for Claim Construction Standard used in PTAB Proceedings – May 2018</a:t>
            </a:r>
          </a:p>
          <a:p>
            <a:pPr lvl="1"/>
            <a:r>
              <a:rPr lang="en-US" dirty="0"/>
              <a:t>Change standard for claim interpretation to same standard applied in Article III courts and International Trade Commission (ITC) proceedings </a:t>
            </a:r>
            <a:r>
              <a:rPr lang="en-US" i="1" dirty="0"/>
              <a:t>(“Phillips </a:t>
            </a:r>
            <a:r>
              <a:rPr lang="en-US" dirty="0"/>
              <a:t>standard”)</a:t>
            </a:r>
          </a:p>
          <a:p>
            <a:pPr lvl="2"/>
            <a:r>
              <a:rPr lang="en-US" dirty="0"/>
              <a:t>Replacing broadest reasonable interpretation standard</a:t>
            </a:r>
          </a:p>
          <a:p>
            <a:pPr lvl="1"/>
            <a:r>
              <a:rPr lang="en-US" dirty="0"/>
              <a:t>AIPLA supports this proposed change</a:t>
            </a:r>
          </a:p>
          <a:p>
            <a:pPr lvl="2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88B52A-FC4C-4FE9-BC18-B146EC43A1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 algn="r"/>
            <a:r>
              <a:rPr lang="en-US" sz="3200" dirty="0"/>
              <a:t>PTAB Development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AF2CCB4-4E81-4A8E-8D07-CA6AB88B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95400"/>
            <a:ext cx="7772400" cy="731838"/>
          </a:xfrm>
        </p:spPr>
        <p:txBody>
          <a:bodyPr/>
          <a:lstStyle/>
          <a:p>
            <a:r>
              <a:rPr lang="en-US" dirty="0"/>
              <a:t>Claim Construction Standard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1C5EB-B829-4937-9C57-5E9A0496C22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7B996-0729-429D-BF9E-FC719051CB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 smtClean="0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3205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43200" y="381000"/>
            <a:ext cx="6324600" cy="838200"/>
          </a:xfrm>
        </p:spPr>
        <p:txBody>
          <a:bodyPr/>
          <a:lstStyle/>
          <a:p>
            <a:pPr algn="r"/>
            <a:r>
              <a:rPr lang="en-US" sz="3200" dirty="0"/>
              <a:t>PTAB Development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11</a:t>
            </a:fld>
            <a:endParaRPr lang="en-US" altLang="en-US">
              <a:cs typeface="Century Gothic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A39235-F03A-4E2A-871B-387EEC83B0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4650" y="1066800"/>
            <a:ext cx="8445500" cy="4486276"/>
          </a:xfrm>
        </p:spPr>
        <p:txBody>
          <a:bodyPr/>
          <a:lstStyle/>
          <a:p>
            <a:r>
              <a:rPr lang="en-US" sz="2400" dirty="0"/>
              <a:t>Court decisions Impacting PTAB</a:t>
            </a:r>
          </a:p>
          <a:p>
            <a:pPr lvl="1"/>
            <a:r>
              <a:rPr lang="en-US" sz="2000" dirty="0"/>
              <a:t>Supreme Court’s </a:t>
            </a:r>
            <a:r>
              <a:rPr lang="en-US" sz="2000" i="1" dirty="0"/>
              <a:t>SAS</a:t>
            </a:r>
            <a:r>
              <a:rPr lang="en-US" sz="2000" dirty="0"/>
              <a:t> decision - an IPR must be instituted for every claim raised by the IPR petition;</a:t>
            </a:r>
          </a:p>
          <a:p>
            <a:pPr lvl="1"/>
            <a:r>
              <a:rPr lang="en-US" sz="2000" dirty="0"/>
              <a:t>The patentability of amended claims in an IPR is the petitioner’s burden to disprove, not the patent owner’s burden to prove (</a:t>
            </a:r>
            <a:r>
              <a:rPr lang="en-US" sz="2000" i="1" dirty="0"/>
              <a:t>Aqua Products – Federal Circuit</a:t>
            </a:r>
            <a:r>
              <a:rPr lang="en-US" sz="2000" dirty="0"/>
              <a:t>).</a:t>
            </a:r>
          </a:p>
          <a:p>
            <a:pPr lvl="1"/>
            <a:r>
              <a:rPr lang="en-US" sz="2000" dirty="0"/>
              <a:t>Whether an IPR is time-barred under 35 U.S.C. 315(b) is appealable from a final written decision.(</a:t>
            </a:r>
            <a:r>
              <a:rPr lang="en-US" sz="2000" i="1" dirty="0"/>
              <a:t>Wi-Fi – Federal Circuit</a:t>
            </a:r>
            <a:r>
              <a:rPr lang="en-US" sz="2000" dirty="0"/>
              <a:t>).</a:t>
            </a:r>
          </a:p>
          <a:p>
            <a:r>
              <a:rPr lang="en-US" sz="2400" dirty="0"/>
              <a:t>USPTO released AIA trial statistics through end of 2017:</a:t>
            </a:r>
          </a:p>
          <a:p>
            <a:pPr lvl="1"/>
            <a:r>
              <a:rPr lang="en-US" sz="1800" dirty="0"/>
              <a:t>3-year Petition filing rates remain high ~ 1,800 per year</a:t>
            </a:r>
          </a:p>
          <a:p>
            <a:pPr lvl="1"/>
            <a:r>
              <a:rPr lang="en-US" sz="1800" dirty="0"/>
              <a:t>Consistent decline in Institution rates, from 67 – 59% over past three years.  </a:t>
            </a:r>
            <a:r>
              <a:rPr lang="en-US" sz="1400" i="1" dirty="0"/>
              <a:t>(Institution rate = petitions instituted/petitions instituted + petitions denied)</a:t>
            </a:r>
          </a:p>
          <a:p>
            <a:pPr lvl="1"/>
            <a:r>
              <a:rPr lang="en-US" sz="2000" dirty="0"/>
              <a:t>Post-Grant Review filings dropping – 86 in the past year.</a:t>
            </a:r>
            <a:endParaRPr lang="en-US" sz="16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5898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en-US" sz="2000" dirty="0"/>
              <a:t>US Supreme and Federal Circuit Court Activity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2018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12</a:t>
            </a:fld>
            <a:endParaRPr lang="en-US" altLang="en-US">
              <a:cs typeface="Century Gothic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A39235-F03A-4E2A-871B-387EEC83B0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2750" y="1219200"/>
            <a:ext cx="8274050" cy="5105400"/>
          </a:xfrm>
        </p:spPr>
        <p:txBody>
          <a:bodyPr/>
          <a:lstStyle/>
          <a:p>
            <a:r>
              <a:rPr lang="en-US" sz="2200" i="1" dirty="0" err="1"/>
              <a:t>Helsinn</a:t>
            </a:r>
            <a:r>
              <a:rPr lang="en-US" sz="2200" i="1" dirty="0"/>
              <a:t> v. </a:t>
            </a:r>
            <a:r>
              <a:rPr lang="en-US" sz="2200" i="1" dirty="0" err="1"/>
              <a:t>Teva</a:t>
            </a:r>
            <a:r>
              <a:rPr lang="en-US" sz="2200" i="1" dirty="0"/>
              <a:t>: ‘On Sale’ after AIA – cert granted</a:t>
            </a:r>
          </a:p>
          <a:p>
            <a:pPr lvl="1"/>
            <a:r>
              <a:rPr lang="en-US" sz="2000" dirty="0"/>
              <a:t>Do the new provisions of Section 102(a)(1) apply where sales agreements are not “otherwise available to the public”?</a:t>
            </a:r>
            <a:r>
              <a:rPr lang="en-US" sz="2000" i="1" dirty="0"/>
              <a:t/>
            </a:r>
            <a:br>
              <a:rPr lang="en-US" sz="2000" i="1" dirty="0"/>
            </a:br>
            <a:endParaRPr lang="en-US" sz="2000" i="1" dirty="0"/>
          </a:p>
          <a:p>
            <a:pPr lvl="1"/>
            <a:r>
              <a:rPr lang="en-US" sz="1600" dirty="0"/>
              <a:t>CAFC panel: (1) the patent owner’s agreement for manufacturing and analytical services before “the critical date” is not exempt, even though the agreement did not publicly disclose the claimed invention; (2) rejects floor remarks in Congress that “otherwise available to the public” requires the sale to disclose the invention to the public for the on-sale bar to apply; and (3) the invention here was disclosed in a filing at the Securities and Exchange Commission.</a:t>
            </a:r>
          </a:p>
          <a:p>
            <a:pPr marL="319088" lvl="1" indent="0">
              <a:buNone/>
            </a:pPr>
            <a:r>
              <a:rPr lang="en-US" sz="1600" dirty="0"/>
              <a:t> </a:t>
            </a:r>
          </a:p>
          <a:p>
            <a:pPr lvl="1"/>
            <a:r>
              <a:rPr lang="en-US" sz="1600" dirty="0"/>
              <a:t>AIPLA amicus brief: (1) a sale creates a prior art disclosure only if the sale makes the claimed invention “publicly available.” (2) the AIA replaces the prompt filing inducement of patent forfeiture with the prompt filing inducement of a first-inventor-to-file system; and (3) the AIA retains a deterrent against early sales or public uses by prescribing when such actions become prior art against the claimed invention. </a:t>
            </a:r>
          </a:p>
        </p:txBody>
      </p:sp>
    </p:spTree>
    <p:extLst>
      <p:ext uri="{BB962C8B-B14F-4D97-AF65-F5344CB8AC3E}">
        <p14:creationId xmlns:p14="http://schemas.microsoft.com/office/powerpoint/2010/main" val="5367427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8">
            <a:extLst>
              <a:ext uri="{FF2B5EF4-FFF2-40B4-BE49-F238E27FC236}">
                <a16:creationId xmlns:a16="http://schemas.microsoft.com/office/drawing/2014/main" xmlns="" id="{12BD6AD1-34BE-4ADB-A850-1BD25C6FC1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en-US" altLang="en-US" sz="6000">
              <a:latin typeface="Century Gothic" panose="020B0502020202020204" pitchFamily="34" charset="0"/>
              <a:ea typeface="ＭＳ Ｐゴシック" panose="020B0600070205080204" pitchFamily="34" charset="-128"/>
              <a:cs typeface="Century Gothic" panose="020B0502020202020204" pitchFamily="34" charset="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en-US" sz="6000" b="1"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rPr>
              <a:t>Thank you!</a:t>
            </a:r>
          </a:p>
        </p:txBody>
      </p:sp>
      <p:sp>
        <p:nvSpPr>
          <p:cNvPr id="19459" name="Footer Placeholder 5">
            <a:extLst>
              <a:ext uri="{FF2B5EF4-FFF2-40B4-BE49-F238E27FC236}">
                <a16:creationId xmlns:a16="http://schemas.microsoft.com/office/drawing/2014/main" xmlns="" id="{EB54577D-7108-40F4-AF3A-39E033FD2C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375"/>
              </a:spcBef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  <a:defRPr sz="2000" i="1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  <a:defRPr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375"/>
              </a:spcBef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70B0"/>
                </a:solidFill>
              </a:rPr>
              <a:t>© </a:t>
            </a:r>
            <a:r>
              <a:rPr lang="en-US" altLang="en-US" sz="2000" b="1" i="1">
                <a:solidFill>
                  <a:srgbClr val="0070B0"/>
                </a:solidFill>
                <a:latin typeface="Bank Gothic Medium BT" charset="0"/>
              </a:rPr>
              <a:t>AIPLA</a:t>
            </a:r>
            <a:r>
              <a:rPr lang="en-US" altLang="en-US" sz="2000" i="1">
                <a:solidFill>
                  <a:srgbClr val="0070B0"/>
                </a:solidFill>
                <a:latin typeface="Bank Gothic Medium BT" charset="0"/>
              </a:rPr>
              <a:t> </a:t>
            </a:r>
            <a:r>
              <a:rPr lang="en-US" altLang="en-US" sz="1400">
                <a:solidFill>
                  <a:srgbClr val="0070B0"/>
                </a:solidFill>
              </a:rPr>
              <a:t>2018</a:t>
            </a:r>
          </a:p>
        </p:txBody>
      </p:sp>
      <p:sp>
        <p:nvSpPr>
          <p:cNvPr id="19460" name="Slide Number Placeholder 6">
            <a:extLst>
              <a:ext uri="{FF2B5EF4-FFF2-40B4-BE49-F238E27FC236}">
                <a16:creationId xmlns:a16="http://schemas.microsoft.com/office/drawing/2014/main" xmlns="" id="{D4658F49-1842-4D3A-B668-C778BC02F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375"/>
              </a:spcBef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  <a:defRPr sz="2000" i="1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  <a:defRPr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375"/>
              </a:spcBef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D34439-8226-43E5-8A0B-5ED689D60AF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076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en-US" dirty="0"/>
              <a:t>Topics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3"/>
          </p:nvPr>
        </p:nvSpPr>
        <p:spPr>
          <a:noFill/>
          <a:ln>
            <a:miter lim="800000"/>
          </a:ln>
        </p:spPr>
        <p:txBody>
          <a:bodyPr/>
          <a:lstStyle/>
          <a:p>
            <a:r>
              <a:rPr lang="en-US" altLang="en-US" dirty="0">
                <a:cs typeface="Century Gothic" pitchFamily="34" charset="0"/>
              </a:rPr>
              <a:t>© </a:t>
            </a:r>
            <a:r>
              <a:rPr lang="en-US" altLang="en-US" sz="2000" b="1" i="1" dirty="0">
                <a:latin typeface="Bank Gothic Medium BT" charset="0"/>
                <a:cs typeface="Century Gothic" pitchFamily="34" charset="0"/>
              </a:rPr>
              <a:t>AIPLA</a:t>
            </a:r>
            <a:r>
              <a:rPr lang="en-US" altLang="en-US" sz="2000" i="1" dirty="0">
                <a:latin typeface="Bank Gothic Medium BT" charset="0"/>
                <a:cs typeface="Century Gothic" pitchFamily="34" charset="0"/>
              </a:rPr>
              <a:t> </a:t>
            </a:r>
            <a:r>
              <a:rPr lang="en-US" altLang="en-US" dirty="0">
                <a:cs typeface="Century Gothic" pitchFamily="34" charset="0"/>
              </a:rPr>
              <a:t>2018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4"/>
          </p:nvPr>
        </p:nvSpPr>
        <p:spPr>
          <a:ln>
            <a:round/>
          </a:ln>
        </p:spPr>
        <p:txBody>
          <a:bodyPr/>
          <a:lstStyle/>
          <a:p>
            <a:fld id="{6B7FF324-838E-4099-90DC-B071F9C61903}" type="slidenum">
              <a:rPr lang="en-US" altLang="en-US" smtClean="0">
                <a:cs typeface="Century Gothic" pitchFamily="34" charset="0"/>
              </a:rPr>
              <a:t>2</a:t>
            </a:fld>
            <a:endParaRPr lang="en-US" altLang="en-US">
              <a:cs typeface="Century Gothic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D5B141-46D7-4601-857D-2D2986095F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778750" cy="4800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US Legislative Advocacy</a:t>
            </a:r>
          </a:p>
          <a:p>
            <a:r>
              <a:rPr lang="en-US" dirty="0"/>
              <a:t>USPTO Regulatory Developments</a:t>
            </a:r>
          </a:p>
          <a:p>
            <a:r>
              <a:rPr lang="en-US" dirty="0"/>
              <a:t>US Supreme and Federal Circuit Court Activity</a:t>
            </a:r>
          </a:p>
        </p:txBody>
      </p:sp>
    </p:spTree>
    <p:extLst>
      <p:ext uri="{BB962C8B-B14F-4D97-AF65-F5344CB8AC3E}">
        <p14:creationId xmlns:p14="http://schemas.microsoft.com/office/powerpoint/2010/main" val="16421026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>
            <a:extLst>
              <a:ext uri="{FF2B5EF4-FFF2-40B4-BE49-F238E27FC236}">
                <a16:creationId xmlns:a16="http://schemas.microsoft.com/office/drawing/2014/main" xmlns="" id="{EBBB19F6-3904-4F08-88F8-13CDE076D2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029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3200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Patent Legislation</a:t>
            </a:r>
            <a:endParaRPr lang="en-US" altLang="en-US" sz="1000" dirty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  <a:p>
            <a:pPr marL="0" indent="0">
              <a:buNone/>
              <a:defRPr/>
            </a:pPr>
            <a:endParaRPr lang="en-US" altLang="en-US" sz="1000" dirty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  <a:p>
            <a:pPr lvl="1">
              <a:defRPr/>
            </a:pPr>
            <a:r>
              <a:rPr lang="en-US" altLang="en-US" sz="2600" i="1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AIA-related Hearings conducted on Venue, Litigation, and Sovereign Immunity</a:t>
            </a:r>
          </a:p>
          <a:p>
            <a:pPr lvl="1">
              <a:defRPr/>
            </a:pPr>
            <a:r>
              <a:rPr lang="en-US" altLang="en-US" sz="2600" i="1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Patent Trial and Appeal Board (PTAB) Reform</a:t>
            </a:r>
          </a:p>
          <a:p>
            <a:pPr lvl="1">
              <a:defRPr/>
            </a:pPr>
            <a:r>
              <a:rPr lang="en-US" altLang="en-US" sz="2600" i="1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Transitional Covered Business Method (CBM) Patent</a:t>
            </a:r>
          </a:p>
          <a:p>
            <a:pPr lvl="2">
              <a:defRPr/>
            </a:pPr>
            <a:r>
              <a:rPr lang="en-US" altLang="en-US" sz="2200" dirty="0">
                <a:latin typeface="Century Gothic" pitchFamily="34" charset="0"/>
                <a:ea typeface="ＭＳ Ｐゴシック" pitchFamily="34" charset="-128"/>
                <a:cs typeface="Century Gothic" pitchFamily="34" charset="0"/>
              </a:rPr>
              <a:t>Current process set to expire in 2020</a:t>
            </a:r>
            <a:endParaRPr lang="en-US" altLang="en-US" sz="2000" dirty="0">
              <a:latin typeface="Century Gothic" pitchFamily="34" charset="0"/>
              <a:ea typeface="ＭＳ Ｐゴシック" pitchFamily="34" charset="-128"/>
              <a:cs typeface="Century Gothic" pitchFamily="34" charset="0"/>
            </a:endParaRP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xmlns="" id="{5F63EF63-465E-4A25-8D97-6E0BA2C790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en-US" altLang="en-US" dirty="0"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rPr>
              <a:t>US Legislative Advocacy</a:t>
            </a:r>
          </a:p>
          <a:p>
            <a:pPr algn="r"/>
            <a:endParaRPr lang="en-US" altLang="en-US" dirty="0">
              <a:latin typeface="Century Gothic" panose="020B0502020202020204" pitchFamily="34" charset="0"/>
              <a:ea typeface="ＭＳ Ｐゴシック" panose="020B0600070205080204" pitchFamily="34" charset="-128"/>
              <a:cs typeface="Century Gothic" panose="020B0502020202020204" pitchFamily="34" charset="0"/>
            </a:endParaRPr>
          </a:p>
        </p:txBody>
      </p:sp>
      <p:sp>
        <p:nvSpPr>
          <p:cNvPr id="8196" name="Footer Placeholder 4">
            <a:extLst>
              <a:ext uri="{FF2B5EF4-FFF2-40B4-BE49-F238E27FC236}">
                <a16:creationId xmlns:a16="http://schemas.microsoft.com/office/drawing/2014/main" xmlns="" id="{6CB0DDCA-A775-4350-BEFE-7D2F0968D0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375"/>
              </a:spcBef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  <a:defRPr sz="2000" i="1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  <a:defRPr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375"/>
              </a:spcBef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70B0"/>
                </a:solidFill>
              </a:rPr>
              <a:t>© </a:t>
            </a:r>
            <a:r>
              <a:rPr lang="en-US" altLang="en-US" sz="2000" b="1" i="1">
                <a:solidFill>
                  <a:srgbClr val="0070B0"/>
                </a:solidFill>
                <a:latin typeface="Bank Gothic Medium BT" charset="0"/>
              </a:rPr>
              <a:t>AIPLA</a:t>
            </a:r>
            <a:r>
              <a:rPr lang="en-US" altLang="en-US" sz="2000" i="1">
                <a:solidFill>
                  <a:srgbClr val="0070B0"/>
                </a:solidFill>
                <a:latin typeface="Bank Gothic Medium BT" charset="0"/>
              </a:rPr>
              <a:t> </a:t>
            </a:r>
            <a:r>
              <a:rPr lang="en-US" altLang="en-US" sz="1400">
                <a:solidFill>
                  <a:srgbClr val="0070B0"/>
                </a:solidFill>
              </a:rPr>
              <a:t>2018</a:t>
            </a:r>
          </a:p>
        </p:txBody>
      </p:sp>
      <p:sp>
        <p:nvSpPr>
          <p:cNvPr id="8197" name="Slide Number Placeholder 5">
            <a:extLst>
              <a:ext uri="{FF2B5EF4-FFF2-40B4-BE49-F238E27FC236}">
                <a16:creationId xmlns:a16="http://schemas.microsoft.com/office/drawing/2014/main" xmlns="" id="{FC37E7B7-1AB9-4B09-B6B7-7C14E5BD0A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ts val="375"/>
              </a:spcBef>
              <a:buClr>
                <a:schemeClr val="accent1"/>
              </a:buClr>
              <a:buSzPct val="85000"/>
              <a:buFont typeface="Courier New" panose="02070309020205020404" pitchFamily="49" charset="0"/>
              <a:buChar char="o"/>
              <a:defRPr sz="2000" i="1"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  <a:defRPr>
                <a:solidFill>
                  <a:srgbClr val="21254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ts val="375"/>
              </a:spcBef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D6784E"/>
              </a:buClr>
              <a:buSzPct val="75000"/>
              <a:buFont typeface="Wingdings" panose="05000000000000000000" pitchFamily="2" charset="2"/>
              <a:buChar char="²"/>
              <a:defRPr sz="1600" i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295C3-41EF-4BB4-A6ED-C27CA5E913C5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744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84B1F61-ED6B-4C66-B5A7-1E0713DDA9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419600"/>
          </a:xfrm>
        </p:spPr>
        <p:txBody>
          <a:bodyPr/>
          <a:lstStyle/>
          <a:p>
            <a:r>
              <a:rPr lang="en-US" dirty="0"/>
              <a:t>Changes to the appointment process for the US Register of Copyrights</a:t>
            </a:r>
            <a:endParaRPr lang="en-US" sz="1000" dirty="0"/>
          </a:p>
          <a:p>
            <a:r>
              <a:rPr lang="en-US" dirty="0"/>
              <a:t>Marrakesh Treaty Implementation Act</a:t>
            </a:r>
            <a:endParaRPr lang="en-US" sz="1800" dirty="0"/>
          </a:p>
          <a:p>
            <a:pPr lvl="1"/>
            <a:r>
              <a:rPr lang="en-US" sz="1800" dirty="0"/>
              <a:t>Amends Copyright Act exemption for visually impaired</a:t>
            </a:r>
            <a:endParaRPr lang="en-US" sz="1000" dirty="0"/>
          </a:p>
          <a:p>
            <a:r>
              <a:rPr lang="en-US" dirty="0"/>
              <a:t>Small Claims (H.R. 3945)</a:t>
            </a:r>
            <a:endParaRPr lang="en-US" sz="1800" dirty="0"/>
          </a:p>
          <a:p>
            <a:pPr lvl="1"/>
            <a:r>
              <a:rPr lang="en-US" sz="1800" dirty="0"/>
              <a:t>voluntary administrative small claims tribunal within the Copyright Office – not likely to advance this Congress</a:t>
            </a:r>
          </a:p>
          <a:p>
            <a:r>
              <a:rPr lang="en-US" dirty="0"/>
              <a:t>Music Modernization Act -</a:t>
            </a:r>
            <a:r>
              <a:rPr lang="en-US" sz="2000" dirty="0"/>
              <a:t> back to House</a:t>
            </a:r>
          </a:p>
          <a:p>
            <a:pPr lvl="1"/>
            <a:r>
              <a:rPr lang="en-US" sz="1800" dirty="0"/>
              <a:t>Amends Section 115 to create a new license for digital streaming and improves the process to compensate music creators and artists.</a:t>
            </a:r>
          </a:p>
          <a:p>
            <a:pPr lvl="1"/>
            <a:r>
              <a:rPr lang="en-US" sz="1800" dirty="0"/>
              <a:t>Provides federal copyright protection for pre-1972 artists. 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4C567B-BF50-431D-BEBD-AC6071972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en-US" altLang="en-US" dirty="0"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rPr>
              <a:t>US Legislative Advocacy</a:t>
            </a:r>
          </a:p>
          <a:p>
            <a:pPr algn="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9B75C41-E88B-4104-B93F-4ED2C5A4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685800"/>
          </a:xfrm>
        </p:spPr>
        <p:txBody>
          <a:bodyPr/>
          <a:lstStyle/>
          <a:p>
            <a:r>
              <a:rPr lang="en-US" sz="3200" dirty="0"/>
              <a:t>Copyright Legislation</a:t>
            </a:r>
            <a:r>
              <a:rPr lang="en-US" dirty="0"/>
              <a:t>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C9D456-5921-4FEB-A32D-FF5771558B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021306-1E5B-4FCB-95E9-231B28992D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543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4C33DF5-FC3C-4BB4-A84B-5FAC492915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343400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Leadership landscape in Congress WILL change and impact priorities.</a:t>
            </a:r>
          </a:p>
          <a:p>
            <a:pPr lvl="1"/>
            <a:r>
              <a:rPr lang="en-US" sz="2200" dirty="0"/>
              <a:t>Control of both House and Senate will be determined by elections</a:t>
            </a:r>
          </a:p>
          <a:p>
            <a:pPr lvl="1"/>
            <a:r>
              <a:rPr lang="en-US" sz="2400" dirty="0"/>
              <a:t>Known leadership transitions on the House Judiciary Committee</a:t>
            </a:r>
          </a:p>
          <a:p>
            <a:pPr lvl="2"/>
            <a:r>
              <a:rPr lang="en-US" sz="1400" dirty="0"/>
              <a:t>New Leadership – Chairman stepping down, others retiring</a:t>
            </a:r>
            <a:endParaRPr lang="en-US" sz="1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7C9D5F-62AC-4B8B-9563-51D1CB55D8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en-US" altLang="en-US" dirty="0">
                <a:latin typeface="Century Gothic" panose="020B0502020202020204" pitchFamily="34" charset="0"/>
                <a:ea typeface="ＭＳ Ｐゴシック" panose="020B0600070205080204" pitchFamily="34" charset="-128"/>
                <a:cs typeface="Century Gothic" panose="020B0502020202020204" pitchFamily="34" charset="0"/>
              </a:rPr>
              <a:t>US Legislative Advocacy</a:t>
            </a:r>
          </a:p>
          <a:p>
            <a:pPr algn="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113181F-3E50-4E2B-8754-54BE85FC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685800"/>
          </a:xfrm>
        </p:spPr>
        <p:txBody>
          <a:bodyPr/>
          <a:lstStyle/>
          <a:p>
            <a:r>
              <a:rPr lang="en-US" sz="3200" dirty="0"/>
              <a:t>A Look Ahead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6B1A17-D8F4-48F6-A8F8-0CDEB2AC6B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A46BAC-EB6C-4E0D-B1E8-D4EE9B753B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 smtClean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2924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1307ACE-2105-4040-A959-072B61A58F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3733800"/>
          </a:xfrm>
        </p:spPr>
        <p:txBody>
          <a:bodyPr/>
          <a:lstStyle/>
          <a:p>
            <a:r>
              <a:rPr lang="en-US" dirty="0"/>
              <a:t>Patent Fee Proposal</a:t>
            </a:r>
          </a:p>
          <a:p>
            <a:r>
              <a:rPr lang="en-US" dirty="0"/>
              <a:t>Proposed Strategic Plan 2018-2022 – just released in August 2018</a:t>
            </a:r>
          </a:p>
          <a:p>
            <a:r>
              <a:rPr lang="en-US" dirty="0"/>
              <a:t>101 Examiner Guidance</a:t>
            </a:r>
          </a:p>
          <a:p>
            <a:r>
              <a:rPr lang="en-US" dirty="0"/>
              <a:t>USPTO Office Updates</a:t>
            </a:r>
          </a:p>
          <a:p>
            <a:r>
              <a:rPr lang="en-US" dirty="0"/>
              <a:t>PTAB Developments</a:t>
            </a:r>
          </a:p>
          <a:p>
            <a:pPr marL="0" indent="0">
              <a:buNone/>
            </a:pPr>
            <a:endParaRPr lang="en-US" dirty="0"/>
          </a:p>
          <a:p>
            <a:pPr marL="319088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88B52A-FC4C-4FE9-BC18-B146EC43A1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 algn="r"/>
            <a:r>
              <a:rPr lang="en-US" sz="2800" dirty="0"/>
              <a:t>USPTO Regulatory Developments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AF2CCB4-4E81-4A8E-8D07-CA6AB88B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dirty="0"/>
              <a:t>AIPLA follows recent Developments at the USPTO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1C5EB-B829-4937-9C57-5E9A0496C22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7B996-0729-429D-BF9E-FC719051CB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 smtClean="0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7347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CEBE011-C366-437F-A58B-5AFF4791CE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889919"/>
            <a:ext cx="7772400" cy="3840162"/>
          </a:xfrm>
        </p:spPr>
        <p:txBody>
          <a:bodyPr/>
          <a:lstStyle/>
          <a:p>
            <a:r>
              <a:rPr lang="en-US" dirty="0"/>
              <a:t>AIPLA testified at a September 6 hearing, and submitted formal written comments on September 13, 2018</a:t>
            </a:r>
          </a:p>
          <a:p>
            <a:r>
              <a:rPr lang="en-US" dirty="0"/>
              <a:t>Proposed fee increases (no reductions)</a:t>
            </a:r>
          </a:p>
          <a:p>
            <a:pPr lvl="1"/>
            <a:r>
              <a:rPr lang="en-US" dirty="0"/>
              <a:t>Most increases between 5 &amp; 10%</a:t>
            </a:r>
          </a:p>
          <a:p>
            <a:pPr lvl="1"/>
            <a:r>
              <a:rPr lang="en-US" dirty="0"/>
              <a:t>525% increase for maintenance fee in the 6-months following the due date (after 3.5, 7.5, and 11.5 years.</a:t>
            </a:r>
          </a:p>
          <a:p>
            <a:pPr lvl="1"/>
            <a:r>
              <a:rPr lang="en-US" dirty="0"/>
              <a:t>20 – 27% increases for items such as issue fees, maintenance fee, expedited examination, and Inter </a:t>
            </a:r>
            <a:r>
              <a:rPr lang="en-US" dirty="0" err="1"/>
              <a:t>Partes</a:t>
            </a:r>
            <a:r>
              <a:rPr lang="en-US" dirty="0"/>
              <a:t> Review (IPR) fees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F2E117-D6DE-4A8A-82CA-9A20C285AD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 algn="r"/>
            <a:r>
              <a:rPr lang="en-US" sz="2800" dirty="0"/>
              <a:t>USPTO Regulatory Developments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602BB5F-0E74-4834-98F2-941F4E1C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58081"/>
            <a:ext cx="7772400" cy="731838"/>
          </a:xfrm>
        </p:spPr>
        <p:txBody>
          <a:bodyPr/>
          <a:lstStyle/>
          <a:p>
            <a:r>
              <a:rPr lang="en-US" dirty="0"/>
              <a:t>Patent Fee Proposal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043F3-3582-4F70-8F7F-31D3DECC57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493A74-5C34-4B52-87C7-63BF96BB34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 smtClean="0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1317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1307ACE-2105-4040-A959-072B61A58F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813719"/>
            <a:ext cx="7772400" cy="3840162"/>
          </a:xfrm>
        </p:spPr>
        <p:txBody>
          <a:bodyPr/>
          <a:lstStyle/>
          <a:p>
            <a:pPr lvl="0"/>
            <a:r>
              <a:rPr lang="en-US" sz="2000" dirty="0"/>
              <a:t>Memos to examiners on guidance applying 101 standards</a:t>
            </a:r>
          </a:p>
          <a:p>
            <a:pPr lvl="1"/>
            <a:r>
              <a:rPr lang="en-US" sz="2000" dirty="0"/>
              <a:t>“Berkheimer Memo”-- How examiners should factually determine whether a claim element is well-understood, routine, and conventional to a person of ordinary skill at the time the application was filed.  AIPLA provided comments on the Memo.</a:t>
            </a:r>
          </a:p>
          <a:p>
            <a:pPr lvl="1"/>
            <a:r>
              <a:rPr lang="en-US" sz="1800" dirty="0"/>
              <a:t>“</a:t>
            </a:r>
            <a:r>
              <a:rPr lang="en-US" sz="2000" dirty="0"/>
              <a:t>Vanda Memo” -- (1) “method of treatment” claims that practically </a:t>
            </a:r>
            <a:r>
              <a:rPr lang="en-US" sz="2000" b="1" u="sng" dirty="0"/>
              <a:t>apply</a:t>
            </a:r>
            <a:r>
              <a:rPr lang="en-US" sz="2000" dirty="0"/>
              <a:t> natural relationships should be considered patent eligible; and (2) such claims need not include non-routine or unconventional steps when natural relationships are practically applied.</a:t>
            </a:r>
          </a:p>
          <a:p>
            <a:endParaRPr lang="en-US" sz="2400" dirty="0"/>
          </a:p>
          <a:p>
            <a:pPr lvl="1"/>
            <a:endParaRPr lang="en-US" dirty="0"/>
          </a:p>
          <a:p>
            <a:pPr marL="319088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88B52A-FC4C-4FE9-BC18-B146EC43A1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 algn="r"/>
            <a:r>
              <a:rPr lang="en-US" sz="2800" dirty="0"/>
              <a:t>USPTO Regulatory Developments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AF2CCB4-4E81-4A8E-8D07-CA6AB88B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82535"/>
            <a:ext cx="7772400" cy="393865"/>
          </a:xfrm>
        </p:spPr>
        <p:txBody>
          <a:bodyPr/>
          <a:lstStyle/>
          <a:p>
            <a:r>
              <a:rPr lang="en-US" sz="2400" b="1" dirty="0"/>
              <a:t>AIPLA responses to recent USPTO Policy on 101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1C5EB-B829-4937-9C57-5E9A0496C22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7B996-0729-429D-BF9E-FC719051CB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 smtClean="0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1667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1307ACE-2105-4040-A959-072B61A58F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114800"/>
          </a:xfrm>
        </p:spPr>
        <p:txBody>
          <a:bodyPr/>
          <a:lstStyle/>
          <a:p>
            <a:r>
              <a:rPr lang="en-US" dirty="0"/>
              <a:t>Open USPTO Positions</a:t>
            </a:r>
          </a:p>
          <a:p>
            <a:pPr lvl="1"/>
            <a:r>
              <a:rPr lang="en-US" dirty="0"/>
              <a:t>Deputy Director</a:t>
            </a:r>
          </a:p>
          <a:p>
            <a:pPr lvl="1"/>
            <a:r>
              <a:rPr lang="en-US" dirty="0"/>
              <a:t>Solicitor</a:t>
            </a:r>
          </a:p>
          <a:p>
            <a:pPr lvl="1"/>
            <a:r>
              <a:rPr lang="en-US" dirty="0"/>
              <a:t>Chief Judge of PTAB.  Former Chief Judge </a:t>
            </a:r>
            <a:r>
              <a:rPr lang="en-US" dirty="0" err="1"/>
              <a:t>Ruschke</a:t>
            </a:r>
            <a:r>
              <a:rPr lang="en-US" dirty="0"/>
              <a:t> will now serve a special advisor to the Director and bridge between PTAB and examination.</a:t>
            </a:r>
          </a:p>
          <a:p>
            <a:r>
              <a:rPr lang="en-US" dirty="0"/>
              <a:t>Online outage for patent filers this Summer</a:t>
            </a:r>
          </a:p>
          <a:p>
            <a:pPr lvl="1"/>
            <a:r>
              <a:rPr lang="en-US" dirty="0"/>
              <a:t>Systems were down from August 15-23</a:t>
            </a:r>
          </a:p>
          <a:p>
            <a:pPr lvl="1"/>
            <a:r>
              <a:rPr lang="en-US" dirty="0"/>
              <a:t>Practitioners forced to use paper filing system, fees refunded after the outage was resolved.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88B52A-FC4C-4FE9-BC18-B146EC43A1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 algn="r"/>
            <a:r>
              <a:rPr lang="en-US" sz="2800" dirty="0"/>
              <a:t>USPTO Regulatory Developments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1C5EB-B829-4937-9C57-5E9A0496C22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2000" b="1" i="1" dirty="0">
                <a:latin typeface="Bank Gothic Medium BT" charset="0"/>
              </a:rPr>
              <a:t>AIPLA</a:t>
            </a:r>
            <a:r>
              <a:rPr lang="en-US" altLang="en-US" sz="2000" i="1" dirty="0">
                <a:latin typeface="Bank Gothic Medium BT" charset="0"/>
              </a:rPr>
              <a:t> </a:t>
            </a:r>
            <a:r>
              <a:rPr lang="en-US" altLang="en-US" dirty="0"/>
              <a:t>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7B996-0729-429D-BF9E-FC719051CB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C85F44D-4B9C-4944-A167-AA51D2C786B3}" type="slidenum">
              <a:rPr lang="en-US" altLang="en-US" smtClean="0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76734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4.07.11"/>
  <p:tag name="AS_TITLE" val="Aspose.Slides for .NET 4.0"/>
  <p:tag name="AS_VERSION" val="14.5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A PPT TEMPLATE - OLD">
  <a:themeElements>
    <a:clrScheme name="AIPLA 2014-15 Branding Theme">
      <a:dk1>
        <a:srgbClr val="21254F"/>
      </a:dk1>
      <a:lt1>
        <a:sysClr val="window" lastClr="FFFFFF"/>
      </a:lt1>
      <a:dk2>
        <a:srgbClr val="696464"/>
      </a:dk2>
      <a:lt2>
        <a:srgbClr val="E9E5DC"/>
      </a:lt2>
      <a:accent1>
        <a:srgbClr val="D05B2C"/>
      </a:accent1>
      <a:accent2>
        <a:srgbClr val="0070B0"/>
      </a:accent2>
      <a:accent3>
        <a:srgbClr val="2897C8"/>
      </a:accent3>
      <a:accent4>
        <a:srgbClr val="21254F"/>
      </a:accent4>
      <a:accent5>
        <a:srgbClr val="D6784E"/>
      </a:accent5>
      <a:accent6>
        <a:srgbClr val="3C809D"/>
      </a:accent6>
      <a:hlink>
        <a:srgbClr val="2E94C3"/>
      </a:hlink>
      <a:folHlink>
        <a:srgbClr val="32385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eaLnBrk="1" hangingPunct="1">
          <a:defRPr sz="5000" dirty="0" smtClean="0">
            <a:solidFill>
              <a:schemeClr val="bg1"/>
            </a:solidFill>
            <a:latin typeface="Century Gothic" charset="0"/>
            <a:cs typeface="Century Gothic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760</Words>
  <Application>Microsoft Macintosh PowerPoint</Application>
  <PresentationFormat>On-screen Show (4:3)</PresentationFormat>
  <Paragraphs>112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Bank Gothic Medium BT</vt:lpstr>
      <vt:lpstr>Calibri</vt:lpstr>
      <vt:lpstr>Century Gothic</vt:lpstr>
      <vt:lpstr>Courier New</vt:lpstr>
      <vt:lpstr>Franklin Gothic Book</vt:lpstr>
      <vt:lpstr>ＭＳ Ｐゴシック</vt:lpstr>
      <vt:lpstr>Perpetua</vt:lpstr>
      <vt:lpstr>Wingdings</vt:lpstr>
      <vt:lpstr>Wingdings 2</vt:lpstr>
      <vt:lpstr>AIPLA PPT TEMPLATE - OLD</vt:lpstr>
      <vt:lpstr>Current IP Topics  in the United States</vt:lpstr>
      <vt:lpstr>PowerPoint Presentation</vt:lpstr>
      <vt:lpstr>PowerPoint Presentation</vt:lpstr>
      <vt:lpstr>Copyright Legislation </vt:lpstr>
      <vt:lpstr>A Look Ahead</vt:lpstr>
      <vt:lpstr> AIPLA follows recent Developments at the USPTO</vt:lpstr>
      <vt:lpstr>Patent Fee Proposal </vt:lpstr>
      <vt:lpstr>AIPLA responses to recent USPTO Policy on 101</vt:lpstr>
      <vt:lpstr>PowerPoint Presentation</vt:lpstr>
      <vt:lpstr>Claim Construction Standard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Activities of the American Intellectual Property Law Association (AIPLA)</dc:title>
  <dc:creator>Lisa Jorgenson</dc:creator>
  <cp:lastModifiedBy>tony rollins</cp:lastModifiedBy>
  <cp:revision>210</cp:revision>
  <cp:lastPrinted>2018-03-19T14:03:30Z</cp:lastPrinted>
  <dcterms:created xsi:type="dcterms:W3CDTF">2015-06-06T12:09:18Z</dcterms:created>
  <dcterms:modified xsi:type="dcterms:W3CDTF">2018-09-27T12:57:00Z</dcterms:modified>
</cp:coreProperties>
</file>