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89" r:id="rId2"/>
    <p:sldId id="407" r:id="rId3"/>
    <p:sldId id="408" r:id="rId4"/>
    <p:sldId id="423" r:id="rId5"/>
    <p:sldId id="409" r:id="rId6"/>
    <p:sldId id="412" r:id="rId7"/>
    <p:sldId id="413" r:id="rId8"/>
    <p:sldId id="414" r:id="rId9"/>
    <p:sldId id="415" r:id="rId10"/>
    <p:sldId id="416" r:id="rId11"/>
    <p:sldId id="417" r:id="rId12"/>
    <p:sldId id="418" r:id="rId13"/>
    <p:sldId id="422" r:id="rId14"/>
    <p:sldId id="421" r:id="rId15"/>
    <p:sldId id="420" r:id="rId16"/>
    <p:sldId id="419" r:id="rId17"/>
    <p:sldId id="406" r:id="rId18"/>
  </p:sldIdLst>
  <p:sldSz cx="9144000" cy="6858000" type="screen4x3"/>
  <p:notesSz cx="6807200" cy="99393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9FA9"/>
    <a:srgbClr val="E4DFC2"/>
    <a:srgbClr val="79A5AB"/>
    <a:srgbClr val="496F74"/>
    <a:srgbClr val="EF7B57"/>
    <a:srgbClr val="EE7048"/>
    <a:srgbClr val="EF8657"/>
    <a:srgbClr val="458B8B"/>
    <a:srgbClr val="C1E4B4"/>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어두운 스타일 2 - 강조 5/강조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어두운 스타일 2 - 강조 1/강조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어두운 스타일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어두운 스타일 1 - 강조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어두운 스타일 1 - 강조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6" autoAdjust="0"/>
    <p:restoredTop sz="91489" autoAdjust="0"/>
  </p:normalViewPr>
  <p:slideViewPr>
    <p:cSldViewPr>
      <p:cViewPr varScale="1">
        <p:scale>
          <a:sx n="104" d="100"/>
          <a:sy n="104" d="100"/>
        </p:scale>
        <p:origin x="2088"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250" y="-89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249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2949575" cy="496887"/>
          </a:xfrm>
          <a:prstGeom prst="rect">
            <a:avLst/>
          </a:prstGeom>
        </p:spPr>
        <p:txBody>
          <a:bodyPr vert="horz" lIns="91420" tIns="45710" rIns="91420" bIns="45710" rtlCol="0"/>
          <a:lstStyle>
            <a:lvl1pPr algn="l">
              <a:defRPr sz="1200"/>
            </a:lvl1pPr>
          </a:lstStyle>
          <a:p>
            <a:endParaRPr lang="ko-KR" altLang="en-US"/>
          </a:p>
        </p:txBody>
      </p:sp>
      <p:sp>
        <p:nvSpPr>
          <p:cNvPr id="3" name="날짜 개체 틀 2"/>
          <p:cNvSpPr>
            <a:spLocks noGrp="1"/>
          </p:cNvSpPr>
          <p:nvPr>
            <p:ph type="dt" idx="1"/>
          </p:nvPr>
        </p:nvSpPr>
        <p:spPr>
          <a:xfrm>
            <a:off x="3856040" y="2"/>
            <a:ext cx="2949575" cy="496887"/>
          </a:xfrm>
          <a:prstGeom prst="rect">
            <a:avLst/>
          </a:prstGeom>
        </p:spPr>
        <p:txBody>
          <a:bodyPr vert="horz" lIns="91420" tIns="45710" rIns="91420" bIns="45710" rtlCol="0"/>
          <a:lstStyle>
            <a:lvl1pPr algn="r">
              <a:defRPr sz="1200"/>
            </a:lvl1pPr>
          </a:lstStyle>
          <a:p>
            <a:fld id="{28F49C2F-4261-47FA-934B-19AEA075891C}" type="datetimeFigureOut">
              <a:rPr lang="ko-KR" altLang="en-US" smtClean="0"/>
              <a:pPr/>
              <a:t>2018. 9. 20.</a:t>
            </a:fld>
            <a:endParaRPr lang="ko-KR" altLang="en-US"/>
          </a:p>
        </p:txBody>
      </p:sp>
      <p:sp>
        <p:nvSpPr>
          <p:cNvPr id="4" name="슬라이드 이미지 개체 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10" rIns="91420" bIns="45710" rtlCol="0" anchor="ctr"/>
          <a:lstStyle/>
          <a:p>
            <a:endParaRPr lang="ko-KR" altLang="en-US"/>
          </a:p>
        </p:txBody>
      </p:sp>
      <p:sp>
        <p:nvSpPr>
          <p:cNvPr id="5" name="슬라이드 노트 개체 틀 4"/>
          <p:cNvSpPr>
            <a:spLocks noGrp="1"/>
          </p:cNvSpPr>
          <p:nvPr>
            <p:ph type="body" sz="quarter" idx="3"/>
          </p:nvPr>
        </p:nvSpPr>
        <p:spPr>
          <a:xfrm>
            <a:off x="681040" y="4721227"/>
            <a:ext cx="5445126" cy="4471988"/>
          </a:xfrm>
          <a:prstGeom prst="rect">
            <a:avLst/>
          </a:prstGeom>
        </p:spPr>
        <p:txBody>
          <a:bodyPr vert="horz" lIns="91420" tIns="45710" rIns="91420" bIns="4571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2" y="9440866"/>
            <a:ext cx="2949575" cy="496887"/>
          </a:xfrm>
          <a:prstGeom prst="rect">
            <a:avLst/>
          </a:prstGeom>
        </p:spPr>
        <p:txBody>
          <a:bodyPr vert="horz" lIns="91420" tIns="45710" rIns="91420" bIns="4571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6040" y="9440866"/>
            <a:ext cx="2949575" cy="496887"/>
          </a:xfrm>
          <a:prstGeom prst="rect">
            <a:avLst/>
          </a:prstGeom>
        </p:spPr>
        <p:txBody>
          <a:bodyPr vert="horz" lIns="91420" tIns="45710" rIns="91420" bIns="45710" rtlCol="0" anchor="b"/>
          <a:lstStyle>
            <a:lvl1pPr algn="r">
              <a:defRPr sz="1200"/>
            </a:lvl1pPr>
          </a:lstStyle>
          <a:p>
            <a:fld id="{6D793AD4-5970-400A-B4F2-855F4CCC4660}" type="slidenum">
              <a:rPr lang="ko-KR" altLang="en-US" smtClean="0"/>
              <a:pPr/>
              <a:t>‹#›</a:t>
            </a:fld>
            <a:endParaRPr lang="ko-KR" altLang="en-US"/>
          </a:p>
        </p:txBody>
      </p:sp>
    </p:spTree>
    <p:extLst>
      <p:ext uri="{BB962C8B-B14F-4D97-AF65-F5344CB8AC3E}">
        <p14:creationId xmlns:p14="http://schemas.microsoft.com/office/powerpoint/2010/main" val="368283565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7EFD48B-CB57-4B63-A378-7AA4ABC86CA5}" type="datetime1">
              <a:rPr lang="ko-KR" altLang="en-US" smtClean="0"/>
              <a:pPr/>
              <a:t>2018. 9. 20.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28EEE9A-D7CC-4007-A488-4628AA8AF331}" type="datetime1">
              <a:rPr lang="ko-KR" altLang="en-US" smtClean="0"/>
              <a:pPr/>
              <a:t>2018. 9. 20.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076DFE2-1509-4FEF-B3A5-8667CFBA30E3}" type="datetime1">
              <a:rPr lang="ko-KR" altLang="en-US" smtClean="0"/>
              <a:pPr/>
              <a:t>2018. 9. 20.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제목 슬라이드">
    <p:spTree>
      <p:nvGrpSpPr>
        <p:cNvPr id="1" name=""/>
        <p:cNvGrpSpPr/>
        <p:nvPr/>
      </p:nvGrpSpPr>
      <p:grpSpPr>
        <a:xfrm>
          <a:off x="0" y="0"/>
          <a:ext cx="0" cy="0"/>
          <a:chOff x="0" y="0"/>
          <a:chExt cx="0" cy="0"/>
        </a:xfrm>
      </p:grpSpPr>
      <p:sp>
        <p:nvSpPr>
          <p:cNvPr id="2" name="직각 삼각형 1"/>
          <p:cNvSpPr/>
          <p:nvPr userDrawn="1"/>
        </p:nvSpPr>
        <p:spPr>
          <a:xfrm rot="10800000">
            <a:off x="0" y="-3"/>
            <a:ext cx="971550" cy="1028700"/>
          </a:xfrm>
          <a:prstGeom prst="rtTriangle">
            <a:avLst/>
          </a:prstGeom>
          <a:solidFill>
            <a:srgbClr val="E84D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직각 삼각형 2"/>
          <p:cNvSpPr/>
          <p:nvPr userDrawn="1"/>
        </p:nvSpPr>
        <p:spPr>
          <a:xfrm rot="10800000" flipH="1">
            <a:off x="971550" y="-2"/>
            <a:ext cx="971550" cy="1028700"/>
          </a:xfrm>
          <a:prstGeom prst="r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이등변 삼각형 3"/>
          <p:cNvSpPr/>
          <p:nvPr userDrawn="1"/>
        </p:nvSpPr>
        <p:spPr>
          <a:xfrm rot="5400000">
            <a:off x="-516734" y="516731"/>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이등변 삼각형 4"/>
          <p:cNvSpPr/>
          <p:nvPr userDrawn="1"/>
        </p:nvSpPr>
        <p:spPr>
          <a:xfrm rot="5400000">
            <a:off x="-531020" y="2536035"/>
            <a:ext cx="2019304" cy="985836"/>
          </a:xfrm>
          <a:prstGeom prs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이등변 삼각형 5"/>
          <p:cNvSpPr/>
          <p:nvPr userDrawn="1"/>
        </p:nvSpPr>
        <p:spPr>
          <a:xfrm rot="5400000">
            <a:off x="454816" y="1526772"/>
            <a:ext cx="2019304" cy="985836"/>
          </a:xfrm>
          <a:prstGeom prs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이등변 삼각형 6"/>
          <p:cNvSpPr/>
          <p:nvPr userDrawn="1"/>
        </p:nvSpPr>
        <p:spPr>
          <a:xfrm rot="5400000">
            <a:off x="1412080" y="516730"/>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각 삼각형 7"/>
          <p:cNvSpPr/>
          <p:nvPr userDrawn="1"/>
        </p:nvSpPr>
        <p:spPr>
          <a:xfrm rot="10800000">
            <a:off x="1928812" y="-3"/>
            <a:ext cx="971550" cy="1028700"/>
          </a:xfrm>
          <a:prstGeom prst="rtTriangle">
            <a:avLst/>
          </a:prstGeom>
          <a:solidFill>
            <a:srgbClr val="EAE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각 삼각형 8"/>
          <p:cNvSpPr/>
          <p:nvPr userDrawn="1"/>
        </p:nvSpPr>
        <p:spPr>
          <a:xfrm rot="10800000" flipH="1">
            <a:off x="2900363" y="-2"/>
            <a:ext cx="971550" cy="1028700"/>
          </a:xfrm>
          <a:prstGeom prst="r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직각 삼각형 11"/>
          <p:cNvSpPr/>
          <p:nvPr userDrawn="1"/>
        </p:nvSpPr>
        <p:spPr>
          <a:xfrm>
            <a:off x="8172450" y="5829300"/>
            <a:ext cx="971550" cy="1028700"/>
          </a:xfrm>
          <a:prstGeom prst="r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각 삼각형 12"/>
          <p:cNvSpPr/>
          <p:nvPr userDrawn="1"/>
        </p:nvSpPr>
        <p:spPr>
          <a:xfrm flipH="1">
            <a:off x="7200900" y="5848347"/>
            <a:ext cx="971550" cy="1028700"/>
          </a:xfrm>
          <a:prstGeom prst="r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이등변 삼각형 13"/>
          <p:cNvSpPr/>
          <p:nvPr userDrawn="1"/>
        </p:nvSpPr>
        <p:spPr>
          <a:xfrm rot="16200000">
            <a:off x="7641430" y="5355430"/>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텍스트 개체 틀 19"/>
          <p:cNvSpPr>
            <a:spLocks noGrp="1"/>
          </p:cNvSpPr>
          <p:nvPr>
            <p:ph type="body" sz="quarter" idx="10" hasCustomPrompt="1"/>
          </p:nvPr>
        </p:nvSpPr>
        <p:spPr>
          <a:xfrm>
            <a:off x="3871912" y="2389815"/>
            <a:ext cx="4154480" cy="503076"/>
          </a:xfrm>
          <a:prstGeom prst="rect">
            <a:avLst/>
          </a:prstGeom>
        </p:spPr>
        <p:txBody>
          <a:bodyPr/>
          <a:lstStyle>
            <a:lvl1pPr marL="0" indent="0">
              <a:buNone/>
              <a:defRPr sz="2800"/>
            </a:lvl1pPr>
          </a:lstStyle>
          <a:p>
            <a:r>
              <a:rPr lang="en-US" altLang="ko-KR" sz="3200" dirty="0" smtClean="0">
                <a:solidFill>
                  <a:srgbClr val="E84D34"/>
                </a:solidFill>
                <a:latin typeface="KoPub돋움체 Medium" panose="02020603020101020101" pitchFamily="18" charset="-127"/>
                <a:ea typeface="KoPub돋움체 Medium" panose="02020603020101020101" pitchFamily="18" charset="-127"/>
              </a:rPr>
              <a:t>INSERT YOUR SUBTITLE</a:t>
            </a:r>
            <a:endParaRPr lang="ko-KR" altLang="en-US" sz="3200" dirty="0">
              <a:solidFill>
                <a:srgbClr val="E84D34"/>
              </a:solidFill>
              <a:latin typeface="KoPub돋움체 Medium" panose="02020603020101020101" pitchFamily="18" charset="-127"/>
              <a:ea typeface="KoPub돋움체 Medium" panose="02020603020101020101" pitchFamily="18" charset="-127"/>
            </a:endParaRPr>
          </a:p>
        </p:txBody>
      </p:sp>
      <p:sp>
        <p:nvSpPr>
          <p:cNvPr id="21" name="텍스트 개체 틀 19"/>
          <p:cNvSpPr>
            <a:spLocks noGrp="1"/>
          </p:cNvSpPr>
          <p:nvPr>
            <p:ph type="body" sz="quarter" idx="11" hasCustomPrompt="1"/>
          </p:nvPr>
        </p:nvSpPr>
        <p:spPr>
          <a:xfrm>
            <a:off x="3871912" y="2957682"/>
            <a:ext cx="4154480" cy="1809743"/>
          </a:xfrm>
          <a:prstGeom prst="rect">
            <a:avLst/>
          </a:prstGeom>
        </p:spPr>
        <p:txBody>
          <a:bodyPr/>
          <a:lstStyle>
            <a:lvl1pPr marL="0" indent="0">
              <a:buNone/>
              <a:defRPr sz="3200"/>
            </a:lvl1pPr>
          </a:lstStyle>
          <a:p>
            <a:r>
              <a:rPr lang="en-US" altLang="ko-KR" sz="6000" dirty="0" smtClean="0">
                <a:solidFill>
                  <a:srgbClr val="496F74"/>
                </a:solidFill>
                <a:latin typeface="KoPub돋움체 Medium" panose="02020603020101020101" pitchFamily="18" charset="-127"/>
                <a:ea typeface="KoPub돋움체 Medium" panose="02020603020101020101" pitchFamily="18" charset="-127"/>
              </a:rPr>
              <a:t>INSERT YOUR MAIN TITLE</a:t>
            </a:r>
            <a:endParaRPr lang="ko-KR" altLang="en-US" sz="6000" dirty="0">
              <a:solidFill>
                <a:srgbClr val="496F74"/>
              </a:solidFill>
              <a:latin typeface="KoPub돋움체 Medium" panose="02020603020101020101" pitchFamily="18" charset="-127"/>
              <a:ea typeface="KoPub돋움체 Medium" panose="02020603020101020101" pitchFamily="18" charset="-127"/>
            </a:endParaRPr>
          </a:p>
        </p:txBody>
      </p:sp>
    </p:spTree>
    <p:extLst>
      <p:ext uri="{BB962C8B-B14F-4D97-AF65-F5344CB8AC3E}">
        <p14:creationId xmlns:p14="http://schemas.microsoft.com/office/powerpoint/2010/main" val="2193644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제목 및 내용">
    <p:spTree>
      <p:nvGrpSpPr>
        <p:cNvPr id="1" name=""/>
        <p:cNvGrpSpPr/>
        <p:nvPr/>
      </p:nvGrpSpPr>
      <p:grpSpPr>
        <a:xfrm>
          <a:off x="0" y="0"/>
          <a:ext cx="0" cy="0"/>
          <a:chOff x="0" y="0"/>
          <a:chExt cx="0" cy="0"/>
        </a:xfrm>
      </p:grpSpPr>
      <p:sp>
        <p:nvSpPr>
          <p:cNvPr id="2" name="직각 삼각형 1"/>
          <p:cNvSpPr/>
          <p:nvPr userDrawn="1"/>
        </p:nvSpPr>
        <p:spPr>
          <a:xfrm rot="10800000">
            <a:off x="0" y="-3"/>
            <a:ext cx="971550" cy="1028700"/>
          </a:xfrm>
          <a:prstGeom prst="rtTriangle">
            <a:avLst/>
          </a:prstGeom>
          <a:solidFill>
            <a:srgbClr val="EAE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직각 삼각형 2"/>
          <p:cNvSpPr/>
          <p:nvPr userDrawn="1"/>
        </p:nvSpPr>
        <p:spPr>
          <a:xfrm rot="10800000" flipH="1">
            <a:off x="971550" y="-2"/>
            <a:ext cx="971550" cy="1028700"/>
          </a:xfrm>
          <a:prstGeom prst="r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이등변 삼각형 3"/>
          <p:cNvSpPr/>
          <p:nvPr userDrawn="1"/>
        </p:nvSpPr>
        <p:spPr>
          <a:xfrm rot="5400000">
            <a:off x="-516734" y="516731"/>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이등변 삼각형 4"/>
          <p:cNvSpPr/>
          <p:nvPr userDrawn="1"/>
        </p:nvSpPr>
        <p:spPr>
          <a:xfrm rot="5400000">
            <a:off x="-531020" y="2536035"/>
            <a:ext cx="2019304" cy="985836"/>
          </a:xfrm>
          <a:prstGeom prs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536611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제목 슬라이드">
    <p:spTree>
      <p:nvGrpSpPr>
        <p:cNvPr id="1" name=""/>
        <p:cNvGrpSpPr/>
        <p:nvPr/>
      </p:nvGrpSpPr>
      <p:grpSpPr>
        <a:xfrm>
          <a:off x="0" y="0"/>
          <a:ext cx="0" cy="0"/>
          <a:chOff x="0" y="0"/>
          <a:chExt cx="0" cy="0"/>
        </a:xfrm>
      </p:grpSpPr>
      <p:sp>
        <p:nvSpPr>
          <p:cNvPr id="2" name="직각 삼각형 1"/>
          <p:cNvSpPr/>
          <p:nvPr userDrawn="1"/>
        </p:nvSpPr>
        <p:spPr>
          <a:xfrm rot="10800000">
            <a:off x="0" y="-3"/>
            <a:ext cx="971550" cy="1028700"/>
          </a:xfrm>
          <a:prstGeom prst="rtTriangle">
            <a:avLst/>
          </a:prstGeom>
          <a:solidFill>
            <a:srgbClr val="E84D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직각 삼각형 2"/>
          <p:cNvSpPr/>
          <p:nvPr userDrawn="1"/>
        </p:nvSpPr>
        <p:spPr>
          <a:xfrm rot="10800000" flipH="1">
            <a:off x="971550" y="-2"/>
            <a:ext cx="971550" cy="1028700"/>
          </a:xfrm>
          <a:prstGeom prst="r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이등변 삼각형 3"/>
          <p:cNvSpPr/>
          <p:nvPr userDrawn="1"/>
        </p:nvSpPr>
        <p:spPr>
          <a:xfrm rot="5400000">
            <a:off x="-516734" y="516731"/>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이등변 삼각형 4"/>
          <p:cNvSpPr/>
          <p:nvPr userDrawn="1"/>
        </p:nvSpPr>
        <p:spPr>
          <a:xfrm rot="5400000">
            <a:off x="-531020" y="2536035"/>
            <a:ext cx="2019304" cy="985836"/>
          </a:xfrm>
          <a:prstGeom prs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이등변 삼각형 5"/>
          <p:cNvSpPr/>
          <p:nvPr userDrawn="1"/>
        </p:nvSpPr>
        <p:spPr>
          <a:xfrm rot="5400000">
            <a:off x="454816" y="1526772"/>
            <a:ext cx="2019304" cy="985836"/>
          </a:xfrm>
          <a:prstGeom prs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이등변 삼각형 6"/>
          <p:cNvSpPr/>
          <p:nvPr userDrawn="1"/>
        </p:nvSpPr>
        <p:spPr>
          <a:xfrm rot="5400000">
            <a:off x="1412080" y="516730"/>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각 삼각형 7"/>
          <p:cNvSpPr/>
          <p:nvPr userDrawn="1"/>
        </p:nvSpPr>
        <p:spPr>
          <a:xfrm rot="10800000">
            <a:off x="1928812" y="-3"/>
            <a:ext cx="971550" cy="1028700"/>
          </a:xfrm>
          <a:prstGeom prst="rtTriangle">
            <a:avLst/>
          </a:prstGeom>
          <a:solidFill>
            <a:srgbClr val="EAE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각 삼각형 8"/>
          <p:cNvSpPr/>
          <p:nvPr userDrawn="1"/>
        </p:nvSpPr>
        <p:spPr>
          <a:xfrm rot="10800000" flipH="1">
            <a:off x="2900363" y="-2"/>
            <a:ext cx="971550" cy="1028700"/>
          </a:xfrm>
          <a:prstGeom prst="r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직각 삼각형 11"/>
          <p:cNvSpPr/>
          <p:nvPr userDrawn="1"/>
        </p:nvSpPr>
        <p:spPr>
          <a:xfrm>
            <a:off x="8172450" y="5829300"/>
            <a:ext cx="971550" cy="1028700"/>
          </a:xfrm>
          <a:prstGeom prst="rtTriangle">
            <a:avLst/>
          </a:prstGeom>
          <a:solidFill>
            <a:srgbClr val="EE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각 삼각형 12"/>
          <p:cNvSpPr/>
          <p:nvPr userDrawn="1"/>
        </p:nvSpPr>
        <p:spPr>
          <a:xfrm flipH="1">
            <a:off x="7200900" y="5848347"/>
            <a:ext cx="971550" cy="1028700"/>
          </a:xfrm>
          <a:prstGeom prst="rtTriangle">
            <a:avLst/>
          </a:prstGeom>
          <a:solidFill>
            <a:srgbClr val="EC7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이등변 삼각형 13"/>
          <p:cNvSpPr/>
          <p:nvPr userDrawn="1"/>
        </p:nvSpPr>
        <p:spPr>
          <a:xfrm rot="16200000">
            <a:off x="7641430" y="5355430"/>
            <a:ext cx="2019304" cy="985836"/>
          </a:xfrm>
          <a:prstGeom prst="triangle">
            <a:avLst/>
          </a:prstGeom>
          <a:solidFill>
            <a:srgbClr val="49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텍스트 개체 틀 19"/>
          <p:cNvSpPr>
            <a:spLocks noGrp="1"/>
          </p:cNvSpPr>
          <p:nvPr>
            <p:ph type="body" sz="quarter" idx="10" hasCustomPrompt="1"/>
          </p:nvPr>
        </p:nvSpPr>
        <p:spPr>
          <a:xfrm>
            <a:off x="3871912" y="2389815"/>
            <a:ext cx="4154480" cy="503076"/>
          </a:xfrm>
          <a:prstGeom prst="rect">
            <a:avLst/>
          </a:prstGeom>
        </p:spPr>
        <p:txBody>
          <a:bodyPr/>
          <a:lstStyle>
            <a:lvl1pPr marL="0" indent="0">
              <a:buNone/>
              <a:defRPr sz="2800"/>
            </a:lvl1pPr>
          </a:lstStyle>
          <a:p>
            <a:r>
              <a:rPr lang="en-US" altLang="ko-KR" sz="3200" dirty="0" smtClean="0">
                <a:solidFill>
                  <a:srgbClr val="E84D34"/>
                </a:solidFill>
                <a:latin typeface="KoPub돋움체 Medium" panose="02020603020101020101" pitchFamily="18" charset="-127"/>
                <a:ea typeface="KoPub돋움체 Medium" panose="02020603020101020101" pitchFamily="18" charset="-127"/>
              </a:rPr>
              <a:t>INSERT YOUR SUBTITLE</a:t>
            </a:r>
            <a:endParaRPr lang="ko-KR" altLang="en-US" sz="3200" dirty="0">
              <a:solidFill>
                <a:srgbClr val="E84D34"/>
              </a:solidFill>
              <a:latin typeface="KoPub돋움체 Medium" panose="02020603020101020101" pitchFamily="18" charset="-127"/>
              <a:ea typeface="KoPub돋움체 Medium" panose="02020603020101020101" pitchFamily="18" charset="-127"/>
            </a:endParaRPr>
          </a:p>
        </p:txBody>
      </p:sp>
      <p:sp>
        <p:nvSpPr>
          <p:cNvPr id="21" name="텍스트 개체 틀 19"/>
          <p:cNvSpPr>
            <a:spLocks noGrp="1"/>
          </p:cNvSpPr>
          <p:nvPr>
            <p:ph type="body" sz="quarter" idx="11" hasCustomPrompt="1"/>
          </p:nvPr>
        </p:nvSpPr>
        <p:spPr>
          <a:xfrm>
            <a:off x="3871912" y="2957682"/>
            <a:ext cx="4154480" cy="1809743"/>
          </a:xfrm>
          <a:prstGeom prst="rect">
            <a:avLst/>
          </a:prstGeom>
        </p:spPr>
        <p:txBody>
          <a:bodyPr/>
          <a:lstStyle>
            <a:lvl1pPr marL="0" indent="0">
              <a:buNone/>
              <a:defRPr sz="3200"/>
            </a:lvl1pPr>
          </a:lstStyle>
          <a:p>
            <a:r>
              <a:rPr lang="en-US" altLang="ko-KR" sz="6000" dirty="0" smtClean="0">
                <a:solidFill>
                  <a:srgbClr val="496F74"/>
                </a:solidFill>
                <a:latin typeface="KoPub돋움체 Medium" panose="02020603020101020101" pitchFamily="18" charset="-127"/>
                <a:ea typeface="KoPub돋움체 Medium" panose="02020603020101020101" pitchFamily="18" charset="-127"/>
              </a:rPr>
              <a:t>INSERT YOUR MAIN TITLE</a:t>
            </a:r>
            <a:endParaRPr lang="ko-KR" altLang="en-US" sz="6000" dirty="0">
              <a:solidFill>
                <a:srgbClr val="496F74"/>
              </a:solidFill>
              <a:latin typeface="KoPub돋움체 Medium" panose="02020603020101020101" pitchFamily="18" charset="-127"/>
              <a:ea typeface="KoPub돋움체 Medium" panose="02020603020101020101" pitchFamily="18" charset="-127"/>
            </a:endParaRPr>
          </a:p>
        </p:txBody>
      </p:sp>
    </p:spTree>
    <p:extLst>
      <p:ext uri="{BB962C8B-B14F-4D97-AF65-F5344CB8AC3E}">
        <p14:creationId xmlns:p14="http://schemas.microsoft.com/office/powerpoint/2010/main" val="130845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0D44F63-7260-4753-855A-25C75938A42A}" type="datetime1">
              <a:rPr lang="ko-KR" altLang="en-US" smtClean="0"/>
              <a:pPr/>
              <a:t>2018. 9. 20.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20CA9834-E58D-41E0-8F17-E76948B32780}" type="datetime1">
              <a:rPr lang="ko-KR" altLang="en-US" smtClean="0"/>
              <a:pPr/>
              <a:t>2018. 9. 20.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D84CCA7-509C-46F1-B5A9-A67E651381D1}" type="datetime1">
              <a:rPr lang="ko-KR" altLang="en-US" smtClean="0"/>
              <a:pPr/>
              <a:t>2018. 9. 20.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4D68CD0-512E-4456-8C65-FBEB70393320}" type="datetime1">
              <a:rPr lang="ko-KR" altLang="en-US" smtClean="0"/>
              <a:pPr/>
              <a:t>2018. 9. 20.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2B00708-9FB3-4233-A4D3-E43CFF435AF7}" type="datetime1">
              <a:rPr lang="ko-KR" altLang="en-US" smtClean="0"/>
              <a:pPr/>
              <a:t>2018. 9. 20.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103AAB2-29A2-4F15-A389-A3AFDC2508AC}" type="datetime1">
              <a:rPr lang="ko-KR" altLang="en-US" smtClean="0"/>
              <a:pPr/>
              <a:t>2018. 9. 20.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0EA7683-9FFF-4834-AE06-A6ECCD81F69B}" type="datetime1">
              <a:rPr lang="ko-KR" altLang="en-US" smtClean="0"/>
              <a:pPr/>
              <a:t>2018. 9. 20.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0C7785E-60F1-4651-931B-2D364FE8A2E1}" type="datetime1">
              <a:rPr lang="ko-KR" altLang="en-US" smtClean="0"/>
              <a:pPr/>
              <a:t>2018. 9. 20.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2CF522-E737-4884-B99C-96966B81FA16}"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F74BF-C86D-42CA-AE65-A872FBB107B6}" type="datetime1">
              <a:rPr lang="ko-KR" altLang="en-US" smtClean="0"/>
              <a:pPr/>
              <a:t>2018. 9. 20.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CF522-E737-4884-B99C-96966B81FA16}"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hf sldNum="0" hd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sz="quarter" idx="10"/>
          </p:nvPr>
        </p:nvSpPr>
        <p:spPr>
          <a:xfrm>
            <a:off x="3923928" y="5013176"/>
            <a:ext cx="3960440" cy="576064"/>
          </a:xfrm>
        </p:spPr>
        <p:txBody>
          <a:bodyPr>
            <a:normAutofit/>
          </a:bodyPr>
          <a:lstStyle/>
          <a:p>
            <a:r>
              <a:rPr lang="en-US" altLang="ko-KR" sz="2400" dirty="0" smtClean="0">
                <a:solidFill>
                  <a:srgbClr val="EC745B"/>
                </a:solidFill>
              </a:rPr>
              <a:t>September </a:t>
            </a:r>
            <a:r>
              <a:rPr lang="en-US" altLang="ko-KR" sz="2400" dirty="0">
                <a:solidFill>
                  <a:srgbClr val="EC745B"/>
                </a:solidFill>
              </a:rPr>
              <a:t>27, 2018</a:t>
            </a:r>
            <a:endParaRPr lang="en-US" altLang="ko-KR" sz="2400" dirty="0" smtClean="0">
              <a:solidFill>
                <a:srgbClr val="EC745B"/>
              </a:solidFill>
            </a:endParaRPr>
          </a:p>
        </p:txBody>
      </p:sp>
      <p:sp>
        <p:nvSpPr>
          <p:cNvPr id="3" name="텍스트 개체 틀 2"/>
          <p:cNvSpPr>
            <a:spLocks noGrp="1"/>
          </p:cNvSpPr>
          <p:nvPr>
            <p:ph type="body" sz="quarter" idx="11"/>
          </p:nvPr>
        </p:nvSpPr>
        <p:spPr>
          <a:xfrm>
            <a:off x="2195736" y="2132856"/>
            <a:ext cx="6768752" cy="2520279"/>
          </a:xfrm>
        </p:spPr>
        <p:txBody>
          <a:bodyPr>
            <a:normAutofit lnSpcReduction="10000"/>
          </a:bodyPr>
          <a:lstStyle/>
          <a:p>
            <a:r>
              <a:rPr lang="en-US" altLang="ko-KR" sz="5000" b="1" dirty="0" smtClean="0">
                <a:solidFill>
                  <a:srgbClr val="496F74"/>
                </a:solidFill>
              </a:rPr>
              <a:t>Patentable </a:t>
            </a:r>
            <a:r>
              <a:rPr lang="en-US" altLang="ko-KR" sz="5000" b="1" dirty="0">
                <a:solidFill>
                  <a:srgbClr val="496F74"/>
                </a:solidFill>
              </a:rPr>
              <a:t>Subject Matter </a:t>
            </a:r>
            <a:r>
              <a:rPr lang="en-US" altLang="ko-KR" sz="5000" b="1" dirty="0" smtClean="0">
                <a:solidFill>
                  <a:srgbClr val="496F74"/>
                </a:solidFill>
              </a:rPr>
              <a:t>in Korea</a:t>
            </a:r>
          </a:p>
          <a:p>
            <a:r>
              <a:rPr lang="en-US" altLang="ko-KR" sz="2800" dirty="0">
                <a:solidFill>
                  <a:srgbClr val="496F74"/>
                </a:solidFill>
              </a:rPr>
              <a:t>(Focus on Computer-Implemented Inventions</a:t>
            </a:r>
            <a:r>
              <a:rPr lang="en-US" altLang="ko-KR" sz="2800" dirty="0" smtClean="0">
                <a:solidFill>
                  <a:srgbClr val="496F74"/>
                </a:solidFill>
              </a:rPr>
              <a:t>)</a:t>
            </a:r>
            <a:endParaRPr lang="en-US" altLang="ko-KR" sz="2800" dirty="0">
              <a:solidFill>
                <a:srgbClr val="496F74"/>
              </a:solidFill>
            </a:endParaRPr>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Tree>
    <p:extLst>
      <p:ext uri="{BB962C8B-B14F-4D97-AF65-F5344CB8AC3E}">
        <p14:creationId xmlns:p14="http://schemas.microsoft.com/office/powerpoint/2010/main" val="2206785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12" name="Text Box 24"/>
          <p:cNvSpPr txBox="1">
            <a:spLocks noChangeArrowheads="1"/>
          </p:cNvSpPr>
          <p:nvPr/>
        </p:nvSpPr>
        <p:spPr bwMode="auto">
          <a:xfrm>
            <a:off x="925513" y="2205038"/>
            <a:ext cx="7974012"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latinLnBrk="1">
              <a:spcBef>
                <a:spcPct val="20000"/>
              </a:spcBef>
              <a:buClr>
                <a:srgbClr val="035265"/>
              </a:buClr>
              <a:buFont typeface="Wingdings" pitchFamily="2" charset="2"/>
              <a:buChar char="§"/>
              <a:defRPr kumimoji="1" sz="2000" b="1">
                <a:solidFill>
                  <a:schemeClr val="tx1"/>
                </a:solidFill>
                <a:latin typeface="Calibri" pitchFamily="34" charset="0"/>
                <a:ea typeface="맑은 고딕" pitchFamily="50" charset="-127"/>
                <a:cs typeface="Calibri" pitchFamily="34" charset="0"/>
              </a:defRPr>
            </a:lvl1pPr>
            <a:lvl2pPr marL="742950" indent="-285750" latinLnBrk="1">
              <a:spcBef>
                <a:spcPct val="20000"/>
              </a:spcBef>
              <a:buClr>
                <a:schemeClr val="bg2"/>
              </a:buClr>
              <a:buSzPct val="90000"/>
              <a:buChar char="•"/>
              <a:defRPr kumimoji="1" b="1">
                <a:solidFill>
                  <a:schemeClr val="tx1"/>
                </a:solidFill>
                <a:latin typeface="Calibri" pitchFamily="34" charset="0"/>
                <a:ea typeface="맑은 고딕" pitchFamily="50" charset="-127"/>
                <a:cs typeface="Calibri" pitchFamily="34" charset="0"/>
              </a:defRPr>
            </a:lvl2pPr>
            <a:lvl3pPr marL="1143000" indent="-228600" latinLnBrk="1">
              <a:spcBef>
                <a:spcPct val="20000"/>
              </a:spcBef>
              <a:buClr>
                <a:srgbClr val="6C9099"/>
              </a:buClr>
              <a:buChar char="−"/>
              <a:defRPr kumimoji="1" sz="2400">
                <a:solidFill>
                  <a:schemeClr val="tx1"/>
                </a:solidFill>
                <a:latin typeface="Tahoma" pitchFamily="34" charset="0"/>
                <a:ea typeface="맑은 고딕" pitchFamily="50" charset="-127"/>
                <a:cs typeface="MS PGothic" pitchFamily="34" charset="-128"/>
              </a:defRPr>
            </a:lvl3pPr>
            <a:lvl4pPr marL="1600200" indent="-228600" latinLnBrk="1">
              <a:spcBef>
                <a:spcPct val="20000"/>
              </a:spcBef>
              <a:buClr>
                <a:srgbClr val="6C9099"/>
              </a:buClr>
              <a:buChar char="−"/>
              <a:defRPr kumimoji="1" sz="2000">
                <a:solidFill>
                  <a:schemeClr val="tx1"/>
                </a:solidFill>
                <a:latin typeface="굴림" pitchFamily="50" charset="-127"/>
                <a:ea typeface="굴림" pitchFamily="50" charset="-127"/>
              </a:defRPr>
            </a:lvl4pPr>
            <a:lvl5pPr marL="2057400" indent="-228600" latinLnBrk="1">
              <a:spcBef>
                <a:spcPct val="20000"/>
              </a:spcBef>
              <a:buClr>
                <a:srgbClr val="6C9099"/>
              </a:buClr>
              <a:buChar char="−"/>
              <a:defRPr kumimoji="1" sz="2000">
                <a:solidFill>
                  <a:schemeClr val="tx1"/>
                </a:solidFill>
                <a:latin typeface="굴림" pitchFamily="50" charset="-127"/>
                <a:ea typeface="굴림" pitchFamily="50" charset="-127"/>
              </a:defRPr>
            </a:lvl5pPr>
            <a:lvl6pPr marL="25146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6pPr>
            <a:lvl7pPr marL="29718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7pPr>
            <a:lvl8pPr marL="34290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8pPr>
            <a:lvl9pPr marL="38862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9pPr>
          </a:lstStyle>
          <a:p>
            <a:pPr fontAlgn="auto" latinLnBrk="0">
              <a:spcBef>
                <a:spcPts val="0"/>
              </a:spcBef>
              <a:spcAft>
                <a:spcPts val="0"/>
              </a:spcAft>
              <a:buClrTx/>
              <a:buFont typeface="Wingdings" pitchFamily="2" charset="2"/>
              <a:buNone/>
              <a:defRPr/>
            </a:pPr>
            <a:r>
              <a:rPr lang="en-US" altLang="ko-KR" sz="1600" b="0" dirty="0">
                <a:solidFill>
                  <a:srgbClr val="000000"/>
                </a:solidFill>
                <a:latin typeface="Calibri"/>
                <a:ea typeface="HY헤드라인M" pitchFamily="18" charset="-127"/>
                <a:cs typeface="+mn-cs"/>
              </a:rPr>
              <a:t>A service method for awarding points based on a purchase amount from an  Internet store, the method comprising the steps of:</a:t>
            </a:r>
          </a:p>
          <a:p>
            <a:pPr fontAlgn="auto" latinLnBrk="0">
              <a:spcBef>
                <a:spcPts val="0"/>
              </a:spcBef>
              <a:spcAft>
                <a:spcPts val="0"/>
              </a:spcAft>
              <a:buClrTx/>
              <a:buFont typeface="Wingdings" pitchFamily="2" charset="2"/>
              <a:buNone/>
              <a:defRPr/>
            </a:pPr>
            <a:r>
              <a:rPr lang="en-US" altLang="ko-KR" sz="1600" b="0" dirty="0">
                <a:solidFill>
                  <a:srgbClr val="000000"/>
                </a:solidFill>
                <a:latin typeface="Calibri"/>
                <a:ea typeface="HY헤드라인M" pitchFamily="18" charset="-127"/>
                <a:cs typeface="+mn-cs"/>
              </a:rPr>
              <a:t>receiving, </a:t>
            </a:r>
            <a:r>
              <a:rPr lang="en-US" altLang="ko-KR" sz="1600" dirty="0">
                <a:solidFill>
                  <a:srgbClr val="000000"/>
                </a:solidFill>
                <a:latin typeface="Calibri"/>
                <a:ea typeface="HY헤드라인M" pitchFamily="18" charset="-127"/>
                <a:cs typeface="+mn-cs"/>
              </a:rPr>
              <a:t>at a server</a:t>
            </a:r>
            <a:r>
              <a:rPr lang="en-US" altLang="ko-KR" sz="1600" b="0" dirty="0">
                <a:solidFill>
                  <a:srgbClr val="000000"/>
                </a:solidFill>
                <a:latin typeface="Calibri"/>
                <a:ea typeface="HY헤드라인M" pitchFamily="18" charset="-127"/>
                <a:cs typeface="+mn-cs"/>
              </a:rPr>
              <a:t>, a point amount to be donated and a name of a point recipient through an Internet; </a:t>
            </a:r>
          </a:p>
          <a:p>
            <a:pPr fontAlgn="auto" latinLnBrk="0">
              <a:spcBef>
                <a:spcPts val="0"/>
              </a:spcBef>
              <a:spcAft>
                <a:spcPts val="0"/>
              </a:spcAft>
              <a:buClrTx/>
              <a:buFont typeface="Wingdings" pitchFamily="2" charset="2"/>
              <a:buNone/>
              <a:defRPr/>
            </a:pPr>
            <a:r>
              <a:rPr lang="en-US" altLang="ko-KR" sz="1600" b="0" dirty="0">
                <a:solidFill>
                  <a:srgbClr val="000000"/>
                </a:solidFill>
                <a:latin typeface="Calibri"/>
                <a:ea typeface="HY헤드라인M" pitchFamily="18" charset="-127"/>
                <a:cs typeface="+mn-cs"/>
              </a:rPr>
              <a:t>obtaining, </a:t>
            </a:r>
            <a:r>
              <a:rPr lang="en-US" altLang="ko-KR" sz="1600" dirty="0">
                <a:solidFill>
                  <a:srgbClr val="000000"/>
                </a:solidFill>
                <a:latin typeface="Calibri"/>
                <a:ea typeface="HY헤드라인M" pitchFamily="18" charset="-127"/>
                <a:cs typeface="+mn-cs"/>
              </a:rPr>
              <a:t>at the server</a:t>
            </a:r>
            <a:r>
              <a:rPr lang="en-US" altLang="ko-KR" sz="1600" b="0" dirty="0">
                <a:solidFill>
                  <a:srgbClr val="000000"/>
                </a:solidFill>
                <a:latin typeface="Calibri"/>
                <a:ea typeface="HY헤드라인M" pitchFamily="18" charset="-127"/>
                <a:cs typeface="+mn-cs"/>
              </a:rPr>
              <a:t>, an e-mail address of the point recipient based on the recipient's name stored in a means for storing a customer list; </a:t>
            </a:r>
          </a:p>
          <a:p>
            <a:pPr fontAlgn="auto" latinLnBrk="0">
              <a:spcBef>
                <a:spcPts val="0"/>
              </a:spcBef>
              <a:spcAft>
                <a:spcPts val="0"/>
              </a:spcAft>
              <a:buClrTx/>
              <a:buFont typeface="Wingdings" pitchFamily="2" charset="2"/>
              <a:buNone/>
              <a:defRPr/>
            </a:pPr>
            <a:r>
              <a:rPr lang="en-US" altLang="ko-KR" sz="1600" b="0" dirty="0">
                <a:solidFill>
                  <a:srgbClr val="000000"/>
                </a:solidFill>
                <a:latin typeface="Calibri"/>
                <a:ea typeface="HY헤드라인M" pitchFamily="18" charset="-127"/>
                <a:cs typeface="+mn-cs"/>
              </a:rPr>
              <a:t>adding, </a:t>
            </a:r>
            <a:r>
              <a:rPr lang="en-US" altLang="ko-KR" sz="1600" dirty="0">
                <a:solidFill>
                  <a:srgbClr val="000000"/>
                </a:solidFill>
                <a:latin typeface="Calibri"/>
                <a:ea typeface="HY헤드라인M" pitchFamily="18" charset="-127"/>
                <a:cs typeface="+mn-cs"/>
              </a:rPr>
              <a:t>at the server</a:t>
            </a:r>
            <a:r>
              <a:rPr lang="en-US" altLang="ko-KR" sz="1600" b="0" dirty="0">
                <a:solidFill>
                  <a:srgbClr val="000000"/>
                </a:solidFill>
                <a:latin typeface="Calibri"/>
                <a:ea typeface="HY헤드라인M" pitchFamily="18" charset="-127"/>
                <a:cs typeface="+mn-cs"/>
              </a:rPr>
              <a:t>, the points to be received to points already received by the recipient stored in the means for storing the customer list; and</a:t>
            </a:r>
          </a:p>
          <a:p>
            <a:pPr fontAlgn="auto" latinLnBrk="0">
              <a:spcBef>
                <a:spcPts val="0"/>
              </a:spcBef>
              <a:spcAft>
                <a:spcPts val="0"/>
              </a:spcAft>
              <a:buClrTx/>
              <a:buFont typeface="Wingdings" pitchFamily="2" charset="2"/>
              <a:buNone/>
              <a:defRPr/>
            </a:pPr>
            <a:r>
              <a:rPr lang="en-US" altLang="ko-KR" sz="1600" b="0" dirty="0">
                <a:solidFill>
                  <a:srgbClr val="000000"/>
                </a:solidFill>
                <a:latin typeface="Calibri"/>
                <a:ea typeface="HY헤드라인M" pitchFamily="18" charset="-127"/>
                <a:cs typeface="+mn-cs"/>
              </a:rPr>
              <a:t>notifying, </a:t>
            </a:r>
            <a:r>
              <a:rPr lang="en-US" altLang="ko-KR" sz="1600" dirty="0">
                <a:solidFill>
                  <a:srgbClr val="000000"/>
                </a:solidFill>
                <a:latin typeface="Calibri"/>
                <a:ea typeface="HY헤드라인M" pitchFamily="18" charset="-127"/>
                <a:cs typeface="+mn-cs"/>
              </a:rPr>
              <a:t>at the server</a:t>
            </a:r>
            <a:r>
              <a:rPr lang="en-US" altLang="ko-KR" sz="1600" b="0" dirty="0">
                <a:solidFill>
                  <a:srgbClr val="000000"/>
                </a:solidFill>
                <a:latin typeface="Calibri"/>
                <a:ea typeface="HY헤드라인M" pitchFamily="18" charset="-127"/>
                <a:cs typeface="+mn-cs"/>
              </a:rPr>
              <a:t>, the points to the recipient by e-mail. </a:t>
            </a:r>
          </a:p>
        </p:txBody>
      </p:sp>
      <p:grpSp>
        <p:nvGrpSpPr>
          <p:cNvPr id="13" name="그룹 4"/>
          <p:cNvGrpSpPr>
            <a:grpSpLocks/>
          </p:cNvGrpSpPr>
          <p:nvPr/>
        </p:nvGrpSpPr>
        <p:grpSpPr bwMode="auto">
          <a:xfrm>
            <a:off x="627063" y="1484313"/>
            <a:ext cx="8388350" cy="3025775"/>
            <a:chOff x="328613" y="1414522"/>
            <a:chExt cx="9226551" cy="2734558"/>
          </a:xfrm>
        </p:grpSpPr>
        <p:sp>
          <p:nvSpPr>
            <p:cNvPr id="14" name="Rectangle 4"/>
            <p:cNvSpPr>
              <a:spLocks noChangeArrowheads="1"/>
            </p:cNvSpPr>
            <p:nvPr/>
          </p:nvSpPr>
          <p:spPr bwMode="auto">
            <a:xfrm>
              <a:off x="328613" y="1414522"/>
              <a:ext cx="9226550" cy="5743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Claim 2</a:t>
              </a:r>
            </a:p>
          </p:txBody>
        </p:sp>
        <p:sp>
          <p:nvSpPr>
            <p:cNvPr id="19" name="직사각형 18"/>
            <p:cNvSpPr/>
            <p:nvPr/>
          </p:nvSpPr>
          <p:spPr>
            <a:xfrm>
              <a:off x="328613" y="1414522"/>
              <a:ext cx="9226551" cy="2734558"/>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prstClr val="white"/>
                </a:solidFill>
              </a:endParaRPr>
            </a:p>
          </p:txBody>
        </p:sp>
      </p:grpSp>
      <p:sp>
        <p:nvSpPr>
          <p:cNvPr id="20" name="Rectangle 11"/>
          <p:cNvSpPr>
            <a:spLocks noChangeArrowheads="1"/>
          </p:cNvSpPr>
          <p:nvPr/>
        </p:nvSpPr>
        <p:spPr bwMode="auto">
          <a:xfrm>
            <a:off x="963613" y="5200650"/>
            <a:ext cx="80518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266700" indent="-2667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spcBef>
                <a:spcPct val="0"/>
              </a:spcBef>
              <a:spcAft>
                <a:spcPts val="600"/>
              </a:spcAft>
              <a:buClr>
                <a:srgbClr val="0C417B"/>
              </a:buClr>
              <a:buFont typeface="Arial" charset="0"/>
              <a:buChar char="•"/>
            </a:pPr>
            <a:r>
              <a:rPr kumimoji="0" lang="en-US" altLang="ko-KR" sz="1800">
                <a:solidFill>
                  <a:srgbClr val="000000"/>
                </a:solidFill>
                <a:latin typeface="Calibri" pitchFamily="34" charset="0"/>
              </a:rPr>
              <a:t>Unlike  Claim 1, Claim 2 clearly recites that each step is performed by a server </a:t>
            </a:r>
            <a:br>
              <a:rPr kumimoji="0" lang="en-US" altLang="ko-KR" sz="1800">
                <a:solidFill>
                  <a:srgbClr val="000000"/>
                </a:solidFill>
                <a:latin typeface="Calibri" pitchFamily="34" charset="0"/>
              </a:rPr>
            </a:br>
            <a:r>
              <a:rPr kumimoji="0" lang="en-US" altLang="ko-KR" sz="1800">
                <a:solidFill>
                  <a:srgbClr val="000000"/>
                </a:solidFill>
                <a:latin typeface="Calibri" pitchFamily="34" charset="0"/>
                <a:sym typeface="Wingdings" pitchFamily="2" charset="2"/>
              </a:rPr>
              <a:t></a:t>
            </a:r>
            <a:r>
              <a:rPr kumimoji="0" lang="en-US" altLang="ko-KR" sz="1800">
                <a:solidFill>
                  <a:srgbClr val="000000"/>
                </a:solidFill>
                <a:latin typeface="Calibri" pitchFamily="34" charset="0"/>
              </a:rPr>
              <a:t> Claim 2 processes information through a computer hardware </a:t>
            </a:r>
          </a:p>
        </p:txBody>
      </p:sp>
      <p:sp>
        <p:nvSpPr>
          <p:cNvPr id="21" name="Rectangle 4"/>
          <p:cNvSpPr>
            <a:spLocks noChangeArrowheads="1"/>
          </p:cNvSpPr>
          <p:nvPr/>
        </p:nvSpPr>
        <p:spPr bwMode="auto">
          <a:xfrm>
            <a:off x="611560" y="4510866"/>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C417B"/>
                </a:solidFill>
                <a:latin typeface="Calibri"/>
                <a:ea typeface="+mn-ea"/>
              </a:rPr>
              <a:t>KIPO Guidelines: Patentable</a:t>
            </a:r>
          </a:p>
        </p:txBody>
      </p:sp>
      <p:sp>
        <p:nvSpPr>
          <p:cNvPr id="22" name="제목 1"/>
          <p:cNvSpPr txBox="1">
            <a:spLocks/>
          </p:cNvSpPr>
          <p:nvPr/>
        </p:nvSpPr>
        <p:spPr>
          <a:xfrm>
            <a:off x="457200" y="274638"/>
            <a:ext cx="8229600" cy="1143000"/>
          </a:xfrm>
          <a:prstGeom prst="rect">
            <a:avLst/>
          </a:prstGeom>
        </p:spPr>
        <p:txBody>
          <a:bodyPr rtlCol="0">
            <a:normAutofit fontScale="75000" lnSpcReduction="20000"/>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defRPr/>
            </a:pPr>
            <a:r>
              <a:rPr lang="en-US" altLang="ko-KR" sz="3600" i="1" kern="0" dirty="0" smtClean="0">
                <a:solidFill>
                  <a:srgbClr val="0C417B"/>
                </a:solidFill>
                <a:latin typeface="Calibri" pitchFamily="34" charset="0"/>
                <a:cs typeface="Calibri" pitchFamily="34" charset="0"/>
              </a:rPr>
              <a:t>Example: Method for Servicing Customer Credit Points</a:t>
            </a:r>
            <a:r>
              <a:rPr lang="en-US" altLang="ko-KR" i="1" kern="0" dirty="0" smtClean="0">
                <a:solidFill>
                  <a:srgbClr val="0C417B"/>
                </a:solidFill>
                <a:latin typeface="Calibri" pitchFamily="34" charset="0"/>
                <a:cs typeface="Calibri" pitchFamily="34" charset="0"/>
              </a:rPr>
              <a:t/>
            </a:r>
            <a:br>
              <a:rPr lang="en-US" altLang="ko-KR" i="1" kern="0" dirty="0" smtClean="0">
                <a:solidFill>
                  <a:srgbClr val="0C417B"/>
                </a:solidFill>
                <a:latin typeface="Calibri" pitchFamily="34" charset="0"/>
                <a:cs typeface="Calibri" pitchFamily="34" charset="0"/>
              </a:rPr>
            </a:br>
            <a:endParaRPr lang="ko-KR" altLang="en-US" dirty="0" smtClean="0"/>
          </a:p>
        </p:txBody>
      </p:sp>
    </p:spTree>
    <p:extLst>
      <p:ext uri="{BB962C8B-B14F-4D97-AF65-F5344CB8AC3E}">
        <p14:creationId xmlns:p14="http://schemas.microsoft.com/office/powerpoint/2010/main" val="617987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Subject Matter 2</a:t>
            </a:r>
            <a:endParaRPr lang="en-US" altLang="ko-KR" sz="3200" b="1" dirty="0">
              <a:solidFill>
                <a:srgbClr val="496F74"/>
              </a:solidFill>
            </a:endParaRPr>
          </a:p>
        </p:txBody>
      </p:sp>
      <p:sp>
        <p:nvSpPr>
          <p:cNvPr id="8" name="Rectangle 4"/>
          <p:cNvSpPr>
            <a:spLocks noChangeArrowheads="1"/>
          </p:cNvSpPr>
          <p:nvPr/>
        </p:nvSpPr>
        <p:spPr bwMode="auto">
          <a:xfrm>
            <a:off x="539552" y="1888753"/>
            <a:ext cx="8387773" cy="3268439"/>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endParaRPr kumimoji="0" lang="en-US" altLang="ko-KR" sz="2200" dirty="0">
              <a:solidFill>
                <a:srgbClr val="0C417B"/>
              </a:solidFill>
              <a:latin typeface="Calibri"/>
              <a:ea typeface="+mn-ea"/>
            </a:endParaRPr>
          </a:p>
        </p:txBody>
      </p:sp>
      <p:sp>
        <p:nvSpPr>
          <p:cNvPr id="9" name="Rectangle 6"/>
          <p:cNvSpPr>
            <a:spLocks noChangeArrowheads="1"/>
          </p:cNvSpPr>
          <p:nvPr/>
        </p:nvSpPr>
        <p:spPr bwMode="auto">
          <a:xfrm>
            <a:off x="1262063" y="1989138"/>
            <a:ext cx="733425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lnSpc>
                <a:spcPct val="150000"/>
              </a:lnSpc>
              <a:spcBef>
                <a:spcPts val="0"/>
              </a:spcBef>
              <a:spcAft>
                <a:spcPts val="0"/>
              </a:spcAft>
              <a:buSzPct val="110000"/>
              <a:defRPr/>
            </a:pPr>
            <a:r>
              <a:rPr kumimoji="0" lang="en-US" altLang="ko-KR" sz="2200" dirty="0">
                <a:solidFill>
                  <a:srgbClr val="000000"/>
                </a:solidFill>
                <a:latin typeface="Calibri" pitchFamily="34" charset="0"/>
                <a:ea typeface="HY헤드라인M" pitchFamily="18" charset="-127"/>
                <a:cs typeface="Calibri" pitchFamily="34" charset="0"/>
              </a:rPr>
              <a:t>A claim is patentable if it provides for the performance of specific procedures for</a:t>
            </a:r>
            <a:r>
              <a:rPr kumimoji="0" lang="en-US" altLang="ko-KR" sz="2100" dirty="0">
                <a:solidFill>
                  <a:srgbClr val="000000"/>
                </a:solidFill>
                <a:latin typeface="Calibri" pitchFamily="34" charset="0"/>
                <a:ea typeface="HY헤드라인M" pitchFamily="18" charset="-127"/>
                <a:cs typeface="Calibri" pitchFamily="34" charset="0"/>
              </a:rPr>
              <a:t/>
            </a:r>
            <a:br>
              <a:rPr kumimoji="0" lang="en-US" altLang="ko-KR" sz="2100" dirty="0">
                <a:solidFill>
                  <a:srgbClr val="000000"/>
                </a:solidFill>
                <a:latin typeface="Calibri" pitchFamily="34" charset="0"/>
                <a:ea typeface="HY헤드라인M" pitchFamily="18" charset="-127"/>
                <a:cs typeface="Calibri" pitchFamily="34" charset="0"/>
              </a:rPr>
            </a:br>
            <a:endParaRPr kumimoji="0" lang="en-US" altLang="ko-KR" sz="900" dirty="0">
              <a:solidFill>
                <a:srgbClr val="000000"/>
              </a:solidFill>
              <a:latin typeface="Calibri" pitchFamily="34" charset="0"/>
              <a:ea typeface="HY헤드라인M" pitchFamily="18" charset="-127"/>
              <a:cs typeface="Calibri" pitchFamily="34" charset="0"/>
            </a:endParaRPr>
          </a:p>
          <a:p>
            <a:pPr marL="574675" indent="-400050" fontAlgn="auto">
              <a:lnSpc>
                <a:spcPct val="150000"/>
              </a:lnSpc>
              <a:spcBef>
                <a:spcPts val="0"/>
              </a:spcBef>
              <a:spcAft>
                <a:spcPts val="0"/>
              </a:spcAft>
              <a:buClr>
                <a:srgbClr val="000000"/>
              </a:buClr>
              <a:buSzPct val="100000"/>
              <a:buFont typeface="+mj-lt"/>
              <a:buAutoNum type="romanUcPeriod"/>
              <a:defRPr/>
            </a:pPr>
            <a:r>
              <a:rPr kumimoji="0" lang="en-US" altLang="ko-KR" sz="2000" dirty="0">
                <a:solidFill>
                  <a:srgbClr val="0070C0"/>
                </a:solidFill>
                <a:latin typeface="Calibri" pitchFamily="34" charset="0"/>
                <a:ea typeface="HY헤드라인M" pitchFamily="18" charset="-127"/>
                <a:cs typeface="Calibri" pitchFamily="34" charset="0"/>
              </a:rPr>
              <a:t>controlling a device </a:t>
            </a:r>
            <a:r>
              <a:rPr kumimoji="0" lang="en-US" altLang="ko-KR" dirty="0">
                <a:solidFill>
                  <a:srgbClr val="000000"/>
                </a:solidFill>
                <a:latin typeface="Calibri" pitchFamily="34" charset="0"/>
                <a:ea typeface="HY헤드라인M" pitchFamily="18" charset="-127"/>
                <a:cs typeface="Calibri" pitchFamily="34" charset="0"/>
              </a:rPr>
              <a:t>(e.g., hard disk, server) </a:t>
            </a:r>
            <a:r>
              <a:rPr kumimoji="0" lang="en-US" altLang="ko-KR" sz="2000" dirty="0">
                <a:solidFill>
                  <a:srgbClr val="000000"/>
                </a:solidFill>
                <a:latin typeface="Calibri" pitchFamily="34" charset="0"/>
                <a:ea typeface="HY헤드라인M" pitchFamily="18" charset="-127"/>
                <a:cs typeface="Calibri" pitchFamily="34" charset="0"/>
              </a:rPr>
              <a:t>or </a:t>
            </a:r>
          </a:p>
          <a:p>
            <a:pPr marL="574675" indent="-400050" fontAlgn="auto">
              <a:lnSpc>
                <a:spcPct val="150000"/>
              </a:lnSpc>
              <a:spcBef>
                <a:spcPts val="0"/>
              </a:spcBef>
              <a:spcAft>
                <a:spcPts val="0"/>
              </a:spcAft>
              <a:buClr>
                <a:srgbClr val="000000"/>
              </a:buClr>
              <a:buSzPct val="100000"/>
              <a:buFont typeface="+mj-lt"/>
              <a:buAutoNum type="romanUcPeriod"/>
              <a:defRPr/>
            </a:pPr>
            <a:r>
              <a:rPr kumimoji="0" lang="en-US" altLang="ko-KR" sz="2000" dirty="0">
                <a:solidFill>
                  <a:srgbClr val="0070C0"/>
                </a:solidFill>
                <a:latin typeface="Calibri" pitchFamily="34" charset="0"/>
                <a:ea typeface="HY헤드라인M" pitchFamily="18" charset="-127"/>
                <a:cs typeface="Calibri" pitchFamily="34" charset="0"/>
              </a:rPr>
              <a:t>processing information </a:t>
            </a:r>
            <a:r>
              <a:rPr kumimoji="0" lang="en-US" altLang="ko-KR" sz="2000" dirty="0">
                <a:solidFill>
                  <a:srgbClr val="000000"/>
                </a:solidFill>
                <a:latin typeface="Calibri" pitchFamily="34" charset="0"/>
                <a:ea typeface="HY헤드라인M" pitchFamily="18" charset="-127"/>
                <a:cs typeface="Calibri" pitchFamily="34" charset="0"/>
              </a:rPr>
              <a:t>based on </a:t>
            </a:r>
            <a:r>
              <a:rPr kumimoji="0" lang="en-US" altLang="ko-KR" sz="2000" u="sng" dirty="0">
                <a:solidFill>
                  <a:srgbClr val="0070C0"/>
                </a:solidFill>
                <a:latin typeface="Calibri" pitchFamily="34" charset="0"/>
                <a:ea typeface="HY헤드라인M" pitchFamily="18" charset="-127"/>
                <a:cs typeface="Calibri" pitchFamily="34" charset="0"/>
              </a:rPr>
              <a:t>physical or technical properties </a:t>
            </a:r>
            <a:r>
              <a:rPr kumimoji="0" lang="en-US" altLang="ko-KR" dirty="0">
                <a:solidFill>
                  <a:srgbClr val="000000"/>
                </a:solidFill>
                <a:latin typeface="Calibri" pitchFamily="34" charset="0"/>
                <a:ea typeface="HY헤드라인M" pitchFamily="18" charset="-127"/>
                <a:cs typeface="Calibri" pitchFamily="34" charset="0"/>
              </a:rPr>
              <a:t>(e.g., engine speed, rolling temperature)</a:t>
            </a:r>
          </a:p>
        </p:txBody>
      </p:sp>
    </p:spTree>
    <p:extLst>
      <p:ext uri="{BB962C8B-B14F-4D97-AF65-F5344CB8AC3E}">
        <p14:creationId xmlns:p14="http://schemas.microsoft.com/office/powerpoint/2010/main" val="358611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7" name="Text Box 24"/>
          <p:cNvSpPr txBox="1">
            <a:spLocks noChangeArrowheads="1"/>
          </p:cNvSpPr>
          <p:nvPr/>
        </p:nvSpPr>
        <p:spPr bwMode="auto">
          <a:xfrm>
            <a:off x="958850" y="2078038"/>
            <a:ext cx="7975600"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latinLnBrk="1">
              <a:spcBef>
                <a:spcPct val="20000"/>
              </a:spcBef>
              <a:buClr>
                <a:srgbClr val="035265"/>
              </a:buClr>
              <a:buFont typeface="Wingdings" pitchFamily="2" charset="2"/>
              <a:buChar char="§"/>
              <a:defRPr kumimoji="1" sz="2000" b="1">
                <a:solidFill>
                  <a:schemeClr val="tx1"/>
                </a:solidFill>
                <a:latin typeface="Calibri" pitchFamily="34" charset="0"/>
                <a:ea typeface="맑은 고딕" pitchFamily="50" charset="-127"/>
                <a:cs typeface="Calibri" pitchFamily="34" charset="0"/>
              </a:defRPr>
            </a:lvl1pPr>
            <a:lvl2pPr marL="742950" indent="-285750" latinLnBrk="1">
              <a:spcBef>
                <a:spcPct val="20000"/>
              </a:spcBef>
              <a:buClr>
                <a:schemeClr val="bg2"/>
              </a:buClr>
              <a:buSzPct val="90000"/>
              <a:buChar char="•"/>
              <a:defRPr kumimoji="1" b="1">
                <a:solidFill>
                  <a:schemeClr val="tx1"/>
                </a:solidFill>
                <a:latin typeface="Calibri" pitchFamily="34" charset="0"/>
                <a:ea typeface="맑은 고딕" pitchFamily="50" charset="-127"/>
                <a:cs typeface="Calibri" pitchFamily="34" charset="0"/>
              </a:defRPr>
            </a:lvl2pPr>
            <a:lvl3pPr marL="1143000" indent="-228600" latinLnBrk="1">
              <a:spcBef>
                <a:spcPct val="20000"/>
              </a:spcBef>
              <a:buClr>
                <a:srgbClr val="6C9099"/>
              </a:buClr>
              <a:buChar char="−"/>
              <a:defRPr kumimoji="1" sz="2400">
                <a:solidFill>
                  <a:schemeClr val="tx1"/>
                </a:solidFill>
                <a:latin typeface="Tahoma" pitchFamily="34" charset="0"/>
                <a:ea typeface="맑은 고딕" pitchFamily="50" charset="-127"/>
                <a:cs typeface="MS PGothic" pitchFamily="34" charset="-128"/>
              </a:defRPr>
            </a:lvl3pPr>
            <a:lvl4pPr marL="1600200" indent="-228600" latinLnBrk="1">
              <a:spcBef>
                <a:spcPct val="20000"/>
              </a:spcBef>
              <a:buClr>
                <a:srgbClr val="6C9099"/>
              </a:buClr>
              <a:buChar char="−"/>
              <a:defRPr kumimoji="1" sz="2000">
                <a:solidFill>
                  <a:schemeClr val="tx1"/>
                </a:solidFill>
                <a:latin typeface="굴림" pitchFamily="50" charset="-127"/>
                <a:ea typeface="굴림" pitchFamily="50" charset="-127"/>
              </a:defRPr>
            </a:lvl4pPr>
            <a:lvl5pPr marL="2057400" indent="-228600" latinLnBrk="1">
              <a:spcBef>
                <a:spcPct val="20000"/>
              </a:spcBef>
              <a:buClr>
                <a:srgbClr val="6C9099"/>
              </a:buClr>
              <a:buChar char="−"/>
              <a:defRPr kumimoji="1" sz="2000">
                <a:solidFill>
                  <a:schemeClr val="tx1"/>
                </a:solidFill>
                <a:latin typeface="굴림" pitchFamily="50" charset="-127"/>
                <a:ea typeface="굴림" pitchFamily="50" charset="-127"/>
              </a:defRPr>
            </a:lvl5pPr>
            <a:lvl6pPr marL="25146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6pPr>
            <a:lvl7pPr marL="29718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7pPr>
            <a:lvl8pPr marL="34290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8pPr>
            <a:lvl9pPr marL="3886200" indent="-228600" eaLnBrk="0" fontAlgn="base" hangingPunct="0">
              <a:spcBef>
                <a:spcPct val="20000"/>
              </a:spcBef>
              <a:spcAft>
                <a:spcPct val="0"/>
              </a:spcAft>
              <a:buClr>
                <a:srgbClr val="6C9099"/>
              </a:buClr>
              <a:buChar char="−"/>
              <a:defRPr kumimoji="1" sz="2000">
                <a:solidFill>
                  <a:schemeClr val="tx1"/>
                </a:solidFill>
                <a:latin typeface="굴림" pitchFamily="50" charset="-127"/>
                <a:ea typeface="굴림" pitchFamily="50" charset="-127"/>
              </a:defRPr>
            </a:lvl9pPr>
          </a:lstStyle>
          <a:p>
            <a:pPr latinLnBrk="0">
              <a:spcBef>
                <a:spcPts val="0"/>
              </a:spcBef>
              <a:spcAft>
                <a:spcPts val="500"/>
              </a:spcAft>
              <a:buClrTx/>
              <a:buFont typeface="Wingdings" pitchFamily="2" charset="2"/>
              <a:buNone/>
              <a:defRPr/>
            </a:pPr>
            <a:r>
              <a:rPr lang="en-US" altLang="ko-KR" sz="1800" b="0" dirty="0">
                <a:solidFill>
                  <a:srgbClr val="000000"/>
                </a:solidFill>
                <a:latin typeface="Calibri"/>
                <a:ea typeface="HY헤드라인M" pitchFamily="18" charset="-127"/>
                <a:cs typeface="+mn-cs"/>
              </a:rPr>
              <a:t>A method for </a:t>
            </a:r>
            <a:r>
              <a:rPr lang="en-US" altLang="ko-KR" sz="1800" dirty="0">
                <a:solidFill>
                  <a:srgbClr val="000000"/>
                </a:solidFill>
                <a:latin typeface="Calibri"/>
                <a:ea typeface="HY헤드라인M" pitchFamily="18" charset="-127"/>
                <a:cs typeface="+mn-cs"/>
              </a:rPr>
              <a:t>controlling a fuel injection amount in an automobile engine </a:t>
            </a:r>
            <a:r>
              <a:rPr lang="en-US" altLang="ko-KR" sz="1800" b="0" dirty="0">
                <a:solidFill>
                  <a:srgbClr val="000000"/>
                </a:solidFill>
                <a:latin typeface="Calibri"/>
                <a:ea typeface="HY헤드라인M" pitchFamily="18" charset="-127"/>
                <a:cs typeface="+mn-cs"/>
              </a:rPr>
              <a:t>by a computer having stored a program, comprising: </a:t>
            </a:r>
          </a:p>
          <a:p>
            <a:pPr latinLnBrk="0">
              <a:spcBef>
                <a:spcPts val="0"/>
              </a:spcBef>
              <a:spcAft>
                <a:spcPts val="500"/>
              </a:spcAft>
              <a:buClrTx/>
              <a:buFont typeface="Wingdings" pitchFamily="2" charset="2"/>
              <a:buNone/>
              <a:defRPr/>
            </a:pPr>
            <a:r>
              <a:rPr lang="en-US" altLang="ko-KR" sz="1800" b="0" dirty="0">
                <a:solidFill>
                  <a:srgbClr val="000000"/>
                </a:solidFill>
                <a:latin typeface="Calibri"/>
                <a:ea typeface="HY헤드라인M" pitchFamily="18" charset="-127"/>
                <a:cs typeface="+mn-cs"/>
              </a:rPr>
              <a:t>	a process for detecting  a revolutions per minute (RPM) of the engine;</a:t>
            </a:r>
          </a:p>
          <a:p>
            <a:pPr latinLnBrk="0">
              <a:spcBef>
                <a:spcPts val="0"/>
              </a:spcBef>
              <a:spcAft>
                <a:spcPts val="500"/>
              </a:spcAft>
              <a:buClrTx/>
              <a:buFont typeface="Wingdings" pitchFamily="2" charset="2"/>
              <a:buNone/>
              <a:defRPr/>
            </a:pPr>
            <a:r>
              <a:rPr lang="en-US" altLang="ko-KR" sz="1800" b="0" dirty="0">
                <a:solidFill>
                  <a:srgbClr val="000000"/>
                </a:solidFill>
                <a:latin typeface="Calibri"/>
                <a:ea typeface="HY헤드라인M" pitchFamily="18" charset="-127"/>
                <a:cs typeface="+mn-cs"/>
              </a:rPr>
              <a:t>	a process for detecting a change in the RPM of the engine;</a:t>
            </a:r>
          </a:p>
          <a:p>
            <a:pPr latinLnBrk="0">
              <a:spcBef>
                <a:spcPts val="0"/>
              </a:spcBef>
              <a:spcAft>
                <a:spcPts val="500"/>
              </a:spcAft>
              <a:buClrTx/>
              <a:buFont typeface="Wingdings" pitchFamily="2" charset="2"/>
              <a:buNone/>
              <a:defRPr/>
            </a:pPr>
            <a:r>
              <a:rPr lang="en-US" altLang="ko-KR" sz="1800" b="0" dirty="0">
                <a:solidFill>
                  <a:srgbClr val="000000"/>
                </a:solidFill>
                <a:latin typeface="Calibri"/>
                <a:ea typeface="HY헤드라인M" pitchFamily="18" charset="-127"/>
                <a:cs typeface="+mn-cs"/>
              </a:rPr>
              <a:t>	a process for </a:t>
            </a:r>
            <a:r>
              <a:rPr lang="en-US" altLang="ko-KR" sz="1800" dirty="0">
                <a:solidFill>
                  <a:srgbClr val="000000"/>
                </a:solidFill>
                <a:latin typeface="Calibri"/>
                <a:ea typeface="HY헤드라인M" pitchFamily="18" charset="-127"/>
                <a:cs typeface="+mn-cs"/>
              </a:rPr>
              <a:t>determining the fuel injection amount based on the RPM of the engine and the change in the RPM of the engine;</a:t>
            </a:r>
          </a:p>
        </p:txBody>
      </p:sp>
      <p:grpSp>
        <p:nvGrpSpPr>
          <p:cNvPr id="10" name="그룹 4"/>
          <p:cNvGrpSpPr>
            <a:grpSpLocks/>
          </p:cNvGrpSpPr>
          <p:nvPr/>
        </p:nvGrpSpPr>
        <p:grpSpPr bwMode="auto">
          <a:xfrm>
            <a:off x="539750" y="1341438"/>
            <a:ext cx="8388350" cy="2733675"/>
            <a:chOff x="683566" y="1414522"/>
            <a:chExt cx="8387773" cy="2734558"/>
          </a:xfrm>
        </p:grpSpPr>
        <p:sp>
          <p:nvSpPr>
            <p:cNvPr id="11" name="Rectangle 4"/>
            <p:cNvSpPr>
              <a:spLocks noChangeArrowheads="1"/>
            </p:cNvSpPr>
            <p:nvPr/>
          </p:nvSpPr>
          <p:spPr bwMode="auto">
            <a:xfrm>
              <a:off x="683566" y="1414522"/>
              <a:ext cx="8387773" cy="5743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a:lnSpc>
                  <a:spcPct val="110000"/>
                </a:lnSpc>
                <a:defRPr/>
              </a:pPr>
              <a:r>
                <a:rPr lang="en-US" altLang="ko-KR" sz="2200" dirty="0">
                  <a:solidFill>
                    <a:srgbClr val="000000">
                      <a:lumMod val="75000"/>
                      <a:lumOff val="25000"/>
                    </a:srgbClr>
                  </a:solidFill>
                  <a:latin typeface="Calibri"/>
                  <a:ea typeface="굴림" pitchFamily="50" charset="-127"/>
                </a:rPr>
                <a:t>Claim 1</a:t>
              </a:r>
            </a:p>
          </p:txBody>
        </p:sp>
        <p:sp>
          <p:nvSpPr>
            <p:cNvPr id="12" name="직사각형 11"/>
            <p:cNvSpPr/>
            <p:nvPr/>
          </p:nvSpPr>
          <p:spPr>
            <a:xfrm>
              <a:off x="683566" y="1414522"/>
              <a:ext cx="8387773" cy="2734558"/>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white"/>
                </a:solidFill>
              </a:endParaRPr>
            </a:p>
          </p:txBody>
        </p:sp>
      </p:grpSp>
      <p:sp>
        <p:nvSpPr>
          <p:cNvPr id="13" name="Rectangle 11"/>
          <p:cNvSpPr>
            <a:spLocks noChangeArrowheads="1"/>
          </p:cNvSpPr>
          <p:nvPr/>
        </p:nvSpPr>
        <p:spPr bwMode="auto">
          <a:xfrm>
            <a:off x="684213" y="4946650"/>
            <a:ext cx="80518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266700" indent="-2667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spcBef>
                <a:spcPct val="0"/>
              </a:spcBef>
              <a:spcAft>
                <a:spcPts val="600"/>
              </a:spcAft>
              <a:buClr>
                <a:srgbClr val="0C417B"/>
              </a:buClr>
              <a:buFont typeface="Arial" charset="0"/>
              <a:buChar char="•"/>
            </a:pPr>
            <a:r>
              <a:rPr lang="en-US" altLang="ko-KR" sz="1800">
                <a:solidFill>
                  <a:srgbClr val="000000"/>
                </a:solidFill>
                <a:latin typeface="Calibri" pitchFamily="34" charset="0"/>
                <a:ea typeface="굴림" charset="-127"/>
              </a:rPr>
              <a:t>Claim 1 is patentable because it performs specific procedures to control a device (i.e., engine) and also to process the value of an RPM, which is based on the physical property of the engine</a:t>
            </a:r>
          </a:p>
        </p:txBody>
      </p:sp>
      <p:sp>
        <p:nvSpPr>
          <p:cNvPr id="14" name="Rectangle 4"/>
          <p:cNvSpPr>
            <a:spLocks noChangeArrowheads="1"/>
          </p:cNvSpPr>
          <p:nvPr/>
        </p:nvSpPr>
        <p:spPr bwMode="auto">
          <a:xfrm>
            <a:off x="539552" y="4293096"/>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a:lnSpc>
                <a:spcPct val="110000"/>
              </a:lnSpc>
              <a:defRPr/>
            </a:pPr>
            <a:r>
              <a:rPr lang="en-US" altLang="ko-KR" sz="2200" dirty="0">
                <a:solidFill>
                  <a:srgbClr val="0C417B"/>
                </a:solidFill>
                <a:latin typeface="Calibri"/>
                <a:ea typeface="굴림" pitchFamily="50" charset="-127"/>
              </a:rPr>
              <a:t>KIPO Guidelines: Patentable</a:t>
            </a:r>
          </a:p>
        </p:txBody>
      </p:sp>
      <p:sp>
        <p:nvSpPr>
          <p:cNvPr id="15" name="제목 9"/>
          <p:cNvSpPr txBox="1">
            <a:spLocks/>
          </p:cNvSpPr>
          <p:nvPr/>
        </p:nvSpPr>
        <p:spPr>
          <a:xfrm>
            <a:off x="782638" y="584200"/>
            <a:ext cx="7904162" cy="523875"/>
          </a:xfrm>
          <a:prstGeom prst="rect">
            <a:avLst/>
          </a:prstGeom>
        </p:spPr>
        <p:txBody>
          <a:bodyPr wrap="none">
            <a:sp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lgn="r">
              <a:spcBef>
                <a:spcPts val="0"/>
              </a:spcBef>
              <a:defRPr/>
            </a:pPr>
            <a:r>
              <a:rPr lang="en-US" altLang="ko-KR" sz="2800" i="1" kern="0" smtClean="0">
                <a:solidFill>
                  <a:srgbClr val="0C417B"/>
                </a:solidFill>
                <a:latin typeface="Calibri" pitchFamily="34" charset="0"/>
                <a:cs typeface="Calibri" pitchFamily="34" charset="0"/>
              </a:rPr>
              <a:t>Example: Method for controlling engine fuel injection</a:t>
            </a:r>
            <a:endParaRPr lang="en-US" altLang="ko-KR" sz="2800" i="1" kern="0" dirty="0">
              <a:solidFill>
                <a:srgbClr val="0C417B"/>
              </a:solidFill>
              <a:latin typeface="Calibri" pitchFamily="34" charset="0"/>
              <a:cs typeface="Calibri" pitchFamily="34" charset="0"/>
            </a:endParaRPr>
          </a:p>
        </p:txBody>
      </p:sp>
    </p:spTree>
    <p:extLst>
      <p:ext uri="{BB962C8B-B14F-4D97-AF65-F5344CB8AC3E}">
        <p14:creationId xmlns:p14="http://schemas.microsoft.com/office/powerpoint/2010/main" val="3509106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403648" y="116632"/>
            <a:ext cx="7740352"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a:solidFill>
                  <a:srgbClr val="496F74"/>
                </a:solidFill>
              </a:rPr>
              <a:t>Claim Categories for Software Invention</a:t>
            </a:r>
            <a:endParaRPr lang="en-US" altLang="ko-KR" sz="3200" b="1" dirty="0">
              <a:solidFill>
                <a:srgbClr val="496F74"/>
              </a:solidFill>
            </a:endParaRPr>
          </a:p>
        </p:txBody>
      </p:sp>
      <p:sp>
        <p:nvSpPr>
          <p:cNvPr id="14" name="Rectangle 11"/>
          <p:cNvSpPr>
            <a:spLocks noChangeArrowheads="1"/>
          </p:cNvSpPr>
          <p:nvPr/>
        </p:nvSpPr>
        <p:spPr bwMode="auto">
          <a:xfrm>
            <a:off x="998458" y="5056634"/>
            <a:ext cx="80518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266700" indent="-2667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spcBef>
                <a:spcPct val="0"/>
              </a:spcBef>
              <a:spcAft>
                <a:spcPts val="600"/>
              </a:spcAft>
              <a:buClr>
                <a:srgbClr val="0C417B"/>
              </a:buClr>
              <a:buFont typeface="Arial" charset="0"/>
              <a:buChar char="•"/>
            </a:pPr>
            <a:r>
              <a:rPr kumimoji="0" lang="en-US" altLang="ko-KR" sz="1800">
                <a:solidFill>
                  <a:srgbClr val="0070C0"/>
                </a:solidFill>
                <a:latin typeface="Calibri" pitchFamily="34" charset="0"/>
              </a:rPr>
              <a:t>A computer program product, program output, program signal</a:t>
            </a:r>
            <a:r>
              <a:rPr kumimoji="0" lang="en-US" altLang="ko-KR" sz="1800">
                <a:solidFill>
                  <a:srgbClr val="000000"/>
                </a:solidFill>
                <a:latin typeface="Calibri" pitchFamily="34" charset="0"/>
              </a:rPr>
              <a:t>: Not allowable because the category of the invention is unclear between process and product</a:t>
            </a:r>
          </a:p>
          <a:p>
            <a:pPr lvl="1" eaLnBrk="1" hangingPunct="1">
              <a:spcBef>
                <a:spcPct val="0"/>
              </a:spcBef>
              <a:spcAft>
                <a:spcPts val="600"/>
              </a:spcAft>
              <a:buClr>
                <a:srgbClr val="0C417B"/>
              </a:buClr>
              <a:buFont typeface="Arial" charset="0"/>
              <a:buChar char="•"/>
            </a:pPr>
            <a:r>
              <a:rPr kumimoji="0" lang="en-US" altLang="ko-KR" sz="1800">
                <a:solidFill>
                  <a:srgbClr val="000000"/>
                </a:solidFill>
                <a:latin typeface="Calibri" pitchFamily="34" charset="0"/>
              </a:rPr>
              <a:t>A </a:t>
            </a:r>
            <a:r>
              <a:rPr kumimoji="0" lang="en-US" altLang="ko-KR" sz="1800">
                <a:solidFill>
                  <a:srgbClr val="0070C0"/>
                </a:solidFill>
                <a:latin typeface="Calibri" pitchFamily="34" charset="0"/>
              </a:rPr>
              <a:t>"computer program that is not stored on a medium" </a:t>
            </a:r>
            <a:r>
              <a:rPr kumimoji="0" lang="en-US" altLang="ko-KR" sz="1800">
                <a:solidFill>
                  <a:srgbClr val="000000"/>
                </a:solidFill>
                <a:latin typeface="Calibri" pitchFamily="34" charset="0"/>
              </a:rPr>
              <a:t>is NOT allowed because it is the same as claiming a computer program per se</a:t>
            </a:r>
          </a:p>
        </p:txBody>
      </p:sp>
      <p:sp>
        <p:nvSpPr>
          <p:cNvPr id="15" name="Rectangle 4"/>
          <p:cNvSpPr>
            <a:spLocks noChangeArrowheads="1"/>
          </p:cNvSpPr>
          <p:nvPr/>
        </p:nvSpPr>
        <p:spPr bwMode="auto">
          <a:xfrm>
            <a:off x="611560" y="4365104"/>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C417B"/>
                </a:solidFill>
                <a:latin typeface="Calibri"/>
                <a:ea typeface="+mn-ea"/>
              </a:rPr>
              <a:t>KIPO Guidelines</a:t>
            </a:r>
          </a:p>
        </p:txBody>
      </p:sp>
      <p:sp>
        <p:nvSpPr>
          <p:cNvPr id="16" name="Rectangle 11"/>
          <p:cNvSpPr>
            <a:spLocks noChangeArrowheads="1"/>
          </p:cNvSpPr>
          <p:nvPr/>
        </p:nvSpPr>
        <p:spPr bwMode="auto">
          <a:xfrm>
            <a:off x="985713" y="1412776"/>
            <a:ext cx="7978775"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355600" indent="-3556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628650" indent="-2667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a:spcBef>
                <a:spcPct val="0"/>
              </a:spcBef>
              <a:spcAft>
                <a:spcPts val="1800"/>
              </a:spcAft>
              <a:buClr>
                <a:srgbClr val="0C417B"/>
              </a:buClr>
              <a:buFont typeface="Arial" charset="0"/>
              <a:buChar char="•"/>
            </a:pPr>
            <a:r>
              <a:rPr lang="en-US" altLang="ko-KR" sz="2000" b="1" dirty="0">
                <a:solidFill>
                  <a:srgbClr val="000000"/>
                </a:solidFill>
                <a:latin typeface="Calibri" pitchFamily="34" charset="0"/>
                <a:ea typeface="굴림" charset="-127"/>
              </a:rPr>
              <a:t>Apparatus (Device)</a:t>
            </a:r>
          </a:p>
          <a:p>
            <a:pPr lvl="1">
              <a:spcBef>
                <a:spcPct val="0"/>
              </a:spcBef>
              <a:spcAft>
                <a:spcPts val="1800"/>
              </a:spcAft>
              <a:buClr>
                <a:srgbClr val="0C417B"/>
              </a:buClr>
              <a:buFont typeface="Arial" charset="0"/>
              <a:buChar char="•"/>
            </a:pPr>
            <a:r>
              <a:rPr lang="en-US" altLang="ko-KR" sz="2000" b="1" dirty="0">
                <a:solidFill>
                  <a:srgbClr val="000000"/>
                </a:solidFill>
                <a:latin typeface="Calibri" pitchFamily="34" charset="0"/>
                <a:ea typeface="굴림" charset="-127"/>
              </a:rPr>
              <a:t>Process (Method) </a:t>
            </a:r>
          </a:p>
          <a:p>
            <a:pPr lvl="1">
              <a:spcBef>
                <a:spcPct val="0"/>
              </a:spcBef>
              <a:spcAft>
                <a:spcPts val="1800"/>
              </a:spcAft>
              <a:buClr>
                <a:srgbClr val="0C417B"/>
              </a:buClr>
              <a:buFont typeface="Arial" charset="0"/>
              <a:buChar char="•"/>
            </a:pPr>
            <a:r>
              <a:rPr lang="en-US" altLang="ko-KR" sz="2000" b="1" dirty="0">
                <a:solidFill>
                  <a:srgbClr val="000000"/>
                </a:solidFill>
                <a:latin typeface="Calibri" pitchFamily="34" charset="0"/>
                <a:ea typeface="굴림" charset="-127"/>
              </a:rPr>
              <a:t>Computer-readable [storage] medium (e.g., a floppy disk, a compact disc)</a:t>
            </a:r>
          </a:p>
          <a:p>
            <a:pPr lvl="1">
              <a:spcBef>
                <a:spcPct val="0"/>
              </a:spcBef>
              <a:spcAft>
                <a:spcPts val="600"/>
              </a:spcAft>
              <a:buClr>
                <a:srgbClr val="0C417B"/>
              </a:buClr>
              <a:buFont typeface="Arial" charset="0"/>
              <a:buChar char="•"/>
            </a:pPr>
            <a:r>
              <a:rPr lang="en-US" altLang="ko-KR" sz="2000" b="1" dirty="0">
                <a:solidFill>
                  <a:srgbClr val="000000"/>
                </a:solidFill>
                <a:latin typeface="Calibri" pitchFamily="34" charset="0"/>
                <a:ea typeface="굴림" charset="-127"/>
              </a:rPr>
              <a:t>Computer program </a:t>
            </a:r>
            <a:r>
              <a:rPr lang="en-US" altLang="ko-KR" sz="2000" b="1" u="sng" dirty="0">
                <a:solidFill>
                  <a:srgbClr val="000000"/>
                </a:solidFill>
                <a:latin typeface="Calibri" pitchFamily="34" charset="0"/>
                <a:ea typeface="굴림" charset="-127"/>
              </a:rPr>
              <a:t>stored on a medium</a:t>
            </a:r>
          </a:p>
          <a:p>
            <a:pPr lvl="2">
              <a:spcBef>
                <a:spcPct val="0"/>
              </a:spcBef>
              <a:spcAft>
                <a:spcPts val="1800"/>
              </a:spcAft>
              <a:buClr>
                <a:srgbClr val="7F7F7F"/>
              </a:buClr>
              <a:buFont typeface="Vrinda" pitchFamily="34" charset="0"/>
              <a:buChar char="-"/>
            </a:pPr>
            <a:r>
              <a:rPr lang="en-US" altLang="ko-KR" sz="1800" b="1" dirty="0">
                <a:solidFill>
                  <a:srgbClr val="F1590E"/>
                </a:solidFill>
                <a:latin typeface="Calibri" pitchFamily="34" charset="0"/>
                <a:ea typeface="굴림" charset="-127"/>
              </a:rPr>
              <a:t>New category of patentable subject matter </a:t>
            </a:r>
            <a:r>
              <a:rPr lang="en-US" altLang="ko-KR" sz="1800" b="1" dirty="0">
                <a:solidFill>
                  <a:srgbClr val="000000"/>
                </a:solidFill>
                <a:latin typeface="Calibri" pitchFamily="34" charset="0"/>
                <a:ea typeface="굴림" charset="-127"/>
              </a:rPr>
              <a:t>under the revised Guidelines</a:t>
            </a:r>
            <a:br>
              <a:rPr lang="en-US" altLang="ko-KR" sz="1800" b="1" dirty="0">
                <a:solidFill>
                  <a:srgbClr val="000000"/>
                </a:solidFill>
                <a:latin typeface="Calibri" pitchFamily="34" charset="0"/>
                <a:ea typeface="굴림" charset="-127"/>
              </a:rPr>
            </a:br>
            <a:r>
              <a:rPr lang="en-US" altLang="ko-KR" sz="1800" b="1" dirty="0">
                <a:solidFill>
                  <a:srgbClr val="000000"/>
                </a:solidFill>
                <a:latin typeface="Calibri" pitchFamily="34" charset="0"/>
                <a:ea typeface="굴림" charset="-127"/>
              </a:rPr>
              <a:t>(for applications whose effective filing date is on or after July 1, 2014)</a:t>
            </a:r>
          </a:p>
        </p:txBody>
      </p:sp>
    </p:spTree>
    <p:extLst>
      <p:ext uri="{BB962C8B-B14F-4D97-AF65-F5344CB8AC3E}">
        <p14:creationId xmlns:p14="http://schemas.microsoft.com/office/powerpoint/2010/main" val="2054375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a:solidFill>
                  <a:srgbClr val="496F74"/>
                </a:solidFill>
              </a:rPr>
              <a:t>Exemplary Claim Formats for Software Inventions (1)</a:t>
            </a:r>
            <a:endParaRPr lang="en-US" altLang="ko-KR" sz="3200" b="1" dirty="0">
              <a:solidFill>
                <a:srgbClr val="496F74"/>
              </a:solidFill>
            </a:endParaRPr>
          </a:p>
        </p:txBody>
      </p:sp>
      <p:grpSp>
        <p:nvGrpSpPr>
          <p:cNvPr id="13" name="그룹 3"/>
          <p:cNvGrpSpPr>
            <a:grpSpLocks/>
          </p:cNvGrpSpPr>
          <p:nvPr/>
        </p:nvGrpSpPr>
        <p:grpSpPr bwMode="auto">
          <a:xfrm>
            <a:off x="814388" y="1484313"/>
            <a:ext cx="7626350" cy="4922837"/>
            <a:chOff x="328613" y="1138220"/>
            <a:chExt cx="9226551" cy="5415838"/>
          </a:xfrm>
        </p:grpSpPr>
        <p:sp>
          <p:nvSpPr>
            <p:cNvPr id="14" name="Text Box 24"/>
            <p:cNvSpPr txBox="1">
              <a:spLocks noChangeArrowheads="1"/>
            </p:cNvSpPr>
            <p:nvPr/>
          </p:nvSpPr>
          <p:spPr bwMode="auto">
            <a:xfrm>
              <a:off x="652165" y="1851177"/>
              <a:ext cx="8621315" cy="23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lnSpc>
                  <a:spcPts val="1800"/>
                </a:lnSpc>
                <a:spcBef>
                  <a:spcPts val="50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method for …, comprising the steps of ~</a:t>
              </a:r>
            </a:p>
          </p:txBody>
        </p:sp>
        <p:sp>
          <p:nvSpPr>
            <p:cNvPr id="15" name="Text Box 24"/>
            <p:cNvSpPr txBox="1">
              <a:spLocks noChangeArrowheads="1"/>
            </p:cNvSpPr>
            <p:nvPr/>
          </p:nvSpPr>
          <p:spPr bwMode="auto">
            <a:xfrm>
              <a:off x="652165" y="3045317"/>
              <a:ext cx="8621315" cy="23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lnSpc>
                  <a:spcPts val="1800"/>
                </a:lnSpc>
                <a:spcBef>
                  <a:spcPts val="50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An apparatus for …, comprising: means for ~</a:t>
              </a:r>
            </a:p>
          </p:txBody>
        </p:sp>
        <p:sp>
          <p:nvSpPr>
            <p:cNvPr id="16" name="Text Box 24"/>
            <p:cNvSpPr txBox="1">
              <a:spLocks noChangeArrowheads="1"/>
            </p:cNvSpPr>
            <p:nvPr/>
          </p:nvSpPr>
          <p:spPr bwMode="auto">
            <a:xfrm>
              <a:off x="634297" y="4219801"/>
              <a:ext cx="8639183" cy="216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spcBef>
                  <a:spcPct val="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computer readable recording medium for recording a program that causes a computer to execute  Step A, Step B, etc. </a:t>
              </a:r>
            </a:p>
            <a:p>
              <a:pPr eaLnBrk="1" hangingPunct="1">
                <a:spcBef>
                  <a:spcPct val="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computer readable recording medium for recording a program for making a computer to serve as Means A, Means B, etc.</a:t>
              </a:r>
            </a:p>
            <a:p>
              <a:pPr eaLnBrk="1" hangingPunct="1">
                <a:spcBef>
                  <a:spcPct val="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computer readable recording medium for recording a program for implementing in a computer Function A, Function B, etc.</a:t>
              </a:r>
            </a:p>
            <a:p>
              <a:pPr eaLnBrk="1" hangingPunct="1">
                <a:spcBef>
                  <a:spcPct val="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computer readable recording medium for recording data comprising:</a:t>
              </a:r>
              <a:br>
                <a:rPr lang="en-US" altLang="ko-KR" sz="1600">
                  <a:solidFill>
                    <a:srgbClr val="000000"/>
                  </a:solidFill>
                  <a:latin typeface="Calibri" pitchFamily="34" charset="0"/>
                  <a:ea typeface="HY헤드라인M" pitchFamily="18" charset="-127"/>
                  <a:cs typeface="Calibri" pitchFamily="34" charset="0"/>
                </a:rPr>
              </a:br>
              <a:r>
                <a:rPr lang="en-US" altLang="ko-KR" sz="1600">
                  <a:solidFill>
                    <a:srgbClr val="000000"/>
                  </a:solidFill>
                  <a:latin typeface="Calibri" pitchFamily="34" charset="0"/>
                  <a:ea typeface="HY헤드라인M" pitchFamily="18" charset="-127"/>
                  <a:cs typeface="Calibri" pitchFamily="34" charset="0"/>
                </a:rPr>
                <a:t>structures for ~</a:t>
              </a:r>
            </a:p>
          </p:txBody>
        </p:sp>
        <p:grpSp>
          <p:nvGrpSpPr>
            <p:cNvPr id="17" name="그룹 7"/>
            <p:cNvGrpSpPr>
              <a:grpSpLocks/>
            </p:cNvGrpSpPr>
            <p:nvPr/>
          </p:nvGrpSpPr>
          <p:grpSpPr bwMode="auto">
            <a:xfrm>
              <a:off x="328613" y="1138220"/>
              <a:ext cx="9226551" cy="5415838"/>
              <a:chOff x="328613" y="1138220"/>
              <a:chExt cx="9226551" cy="5415838"/>
            </a:xfrm>
          </p:grpSpPr>
          <p:sp>
            <p:nvSpPr>
              <p:cNvPr id="18" name="Rectangle 4"/>
              <p:cNvSpPr>
                <a:spLocks noChangeArrowheads="1"/>
              </p:cNvSpPr>
              <p:nvPr/>
            </p:nvSpPr>
            <p:spPr bwMode="auto">
              <a:xfrm>
                <a:off x="328613" y="1138220"/>
                <a:ext cx="9226550" cy="522107"/>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Method</a:t>
                </a:r>
              </a:p>
            </p:txBody>
          </p:sp>
          <p:sp>
            <p:nvSpPr>
              <p:cNvPr id="19" name="직사각형 18"/>
              <p:cNvSpPr/>
              <p:nvPr/>
            </p:nvSpPr>
            <p:spPr>
              <a:xfrm>
                <a:off x="328613" y="1169657"/>
                <a:ext cx="9226551" cy="5384401"/>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prstClr val="white"/>
                  </a:solidFill>
                </a:endParaRPr>
              </a:p>
            </p:txBody>
          </p:sp>
          <p:sp>
            <p:nvSpPr>
              <p:cNvPr id="20" name="Rectangle 4"/>
              <p:cNvSpPr>
                <a:spLocks noChangeArrowheads="1"/>
              </p:cNvSpPr>
              <p:nvPr/>
            </p:nvSpPr>
            <p:spPr bwMode="auto">
              <a:xfrm>
                <a:off x="328613" y="2247265"/>
                <a:ext cx="9226550" cy="5743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Apparatus</a:t>
                </a:r>
              </a:p>
            </p:txBody>
          </p:sp>
          <p:sp>
            <p:nvSpPr>
              <p:cNvPr id="21" name="Rectangle 4"/>
              <p:cNvSpPr>
                <a:spLocks noChangeArrowheads="1"/>
              </p:cNvSpPr>
              <p:nvPr/>
            </p:nvSpPr>
            <p:spPr bwMode="auto">
              <a:xfrm>
                <a:off x="328613" y="3419766"/>
                <a:ext cx="9226550" cy="7644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Medium having a computer program or data structure stored therein</a:t>
                </a:r>
              </a:p>
            </p:txBody>
          </p:sp>
        </p:grpSp>
      </p:grpSp>
    </p:spTree>
    <p:extLst>
      <p:ext uri="{BB962C8B-B14F-4D97-AF65-F5344CB8AC3E}">
        <p14:creationId xmlns:p14="http://schemas.microsoft.com/office/powerpoint/2010/main" val="1404774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Exemplary </a:t>
            </a:r>
            <a:r>
              <a:rPr lang="en-US" altLang="ko-KR" sz="4000" b="1" dirty="0">
                <a:solidFill>
                  <a:srgbClr val="496F74"/>
                </a:solidFill>
              </a:rPr>
              <a:t>Claim Formats for Software Inventions </a:t>
            </a:r>
            <a:r>
              <a:rPr lang="en-US" altLang="ko-KR" sz="4000" b="1" dirty="0" smtClean="0">
                <a:solidFill>
                  <a:srgbClr val="496F74"/>
                </a:solidFill>
              </a:rPr>
              <a:t>(2)</a:t>
            </a:r>
            <a:endParaRPr lang="en-US" altLang="ko-KR" sz="3200" b="1" dirty="0">
              <a:solidFill>
                <a:srgbClr val="496F74"/>
              </a:solidFill>
            </a:endParaRPr>
          </a:p>
        </p:txBody>
      </p:sp>
      <p:grpSp>
        <p:nvGrpSpPr>
          <p:cNvPr id="5" name="그룹 3"/>
          <p:cNvGrpSpPr>
            <a:grpSpLocks/>
          </p:cNvGrpSpPr>
          <p:nvPr/>
        </p:nvGrpSpPr>
        <p:grpSpPr bwMode="auto">
          <a:xfrm>
            <a:off x="755650" y="1846263"/>
            <a:ext cx="7624763" cy="1222375"/>
            <a:chOff x="328613" y="1414522"/>
            <a:chExt cx="9226551" cy="1222390"/>
          </a:xfrm>
        </p:grpSpPr>
        <p:sp>
          <p:nvSpPr>
            <p:cNvPr id="8" name="Text Box 24"/>
            <p:cNvSpPr txBox="1">
              <a:spLocks noChangeArrowheads="1"/>
            </p:cNvSpPr>
            <p:nvPr/>
          </p:nvSpPr>
          <p:spPr bwMode="auto">
            <a:xfrm>
              <a:off x="652165" y="2060848"/>
              <a:ext cx="8621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lnSpc>
                  <a:spcPts val="1800"/>
                </a:lnSpc>
                <a:spcBef>
                  <a:spcPts val="500"/>
                </a:spcBef>
                <a:spcAft>
                  <a:spcPts val="500"/>
                </a:spcAft>
                <a:buFontTx/>
                <a:buNone/>
              </a:pPr>
              <a:r>
                <a:rPr lang="en-US" altLang="ko-KR" sz="1600">
                  <a:solidFill>
                    <a:srgbClr val="000000"/>
                  </a:solidFill>
                  <a:latin typeface="Calibri" pitchFamily="34" charset="0"/>
                  <a:ea typeface="HY헤드라인M" pitchFamily="18" charset="-127"/>
                  <a:cs typeface="Calibri" pitchFamily="34" charset="0"/>
                </a:rPr>
                <a:t>A computer program stored on a medium for executing in cooperation with hardware:  Step A, Step B, Step C, etc.</a:t>
              </a:r>
            </a:p>
          </p:txBody>
        </p:sp>
        <p:grpSp>
          <p:nvGrpSpPr>
            <p:cNvPr id="9" name="그룹 5"/>
            <p:cNvGrpSpPr>
              <a:grpSpLocks/>
            </p:cNvGrpSpPr>
            <p:nvPr/>
          </p:nvGrpSpPr>
          <p:grpSpPr bwMode="auto">
            <a:xfrm>
              <a:off x="328613" y="1414522"/>
              <a:ext cx="9226551" cy="1222390"/>
              <a:chOff x="328613" y="1414522"/>
              <a:chExt cx="9226551" cy="1222390"/>
            </a:xfrm>
          </p:grpSpPr>
          <p:sp>
            <p:nvSpPr>
              <p:cNvPr id="10" name="Rectangle 4"/>
              <p:cNvSpPr>
                <a:spLocks noChangeArrowheads="1"/>
              </p:cNvSpPr>
              <p:nvPr/>
            </p:nvSpPr>
            <p:spPr bwMode="auto">
              <a:xfrm>
                <a:off x="328613" y="1414522"/>
                <a:ext cx="9226550" cy="5743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Computer program stored on a medium </a:t>
                </a:r>
              </a:p>
            </p:txBody>
          </p:sp>
          <p:sp>
            <p:nvSpPr>
              <p:cNvPr id="11" name="직사각형 10"/>
              <p:cNvSpPr/>
              <p:nvPr/>
            </p:nvSpPr>
            <p:spPr>
              <a:xfrm>
                <a:off x="328613" y="1414522"/>
                <a:ext cx="9226551" cy="1222390"/>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prstClr val="white"/>
                  </a:solidFill>
                </a:endParaRPr>
              </a:p>
            </p:txBody>
          </p:sp>
        </p:grpSp>
      </p:grpSp>
      <p:sp>
        <p:nvSpPr>
          <p:cNvPr id="12" name="Rectangle 11"/>
          <p:cNvSpPr>
            <a:spLocks noChangeArrowheads="1"/>
          </p:cNvSpPr>
          <p:nvPr/>
        </p:nvSpPr>
        <p:spPr bwMode="auto">
          <a:xfrm>
            <a:off x="900113" y="3716338"/>
            <a:ext cx="7254875"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266700" indent="-2667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923925" indent="-28575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a:lnSpc>
                <a:spcPct val="110000"/>
              </a:lnSpc>
              <a:spcBef>
                <a:spcPct val="0"/>
              </a:spcBef>
              <a:spcAft>
                <a:spcPts val="2400"/>
              </a:spcAft>
              <a:buClr>
                <a:srgbClr val="0C417B"/>
              </a:buClr>
              <a:buFont typeface="Arial" charset="0"/>
              <a:buChar char="•"/>
            </a:pPr>
            <a:r>
              <a:rPr lang="en-US" altLang="ko-KR" sz="2000" b="1">
                <a:solidFill>
                  <a:srgbClr val="000000"/>
                </a:solidFill>
                <a:latin typeface="Calibri" pitchFamily="34" charset="0"/>
                <a:ea typeface="굴림" charset="-127"/>
              </a:rPr>
              <a:t>This claim format is allowed for applications whose effective filing date is on or after July 1, 2014</a:t>
            </a:r>
          </a:p>
          <a:p>
            <a:pPr lvl="1">
              <a:lnSpc>
                <a:spcPct val="110000"/>
              </a:lnSpc>
              <a:spcBef>
                <a:spcPct val="0"/>
              </a:spcBef>
              <a:spcAft>
                <a:spcPts val="2400"/>
              </a:spcAft>
              <a:buClr>
                <a:srgbClr val="0C417B"/>
              </a:buClr>
              <a:buFont typeface="Arial" charset="0"/>
              <a:buChar char="•"/>
            </a:pPr>
            <a:r>
              <a:rPr lang="en-US" altLang="ko-KR" sz="2000" b="1">
                <a:solidFill>
                  <a:srgbClr val="000000"/>
                </a:solidFill>
                <a:latin typeface="Calibri" pitchFamily="34" charset="0"/>
                <a:ea typeface="굴림" charset="-127"/>
              </a:rPr>
              <a:t>Any subject matter deemed to be equivalent to "computer program" (e.g., "software application") will also be acceptable </a:t>
            </a:r>
          </a:p>
        </p:txBody>
      </p:sp>
    </p:spTree>
    <p:extLst>
      <p:ext uri="{BB962C8B-B14F-4D97-AF65-F5344CB8AC3E}">
        <p14:creationId xmlns:p14="http://schemas.microsoft.com/office/powerpoint/2010/main" val="2171958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Other </a:t>
            </a:r>
            <a:r>
              <a:rPr lang="en-US" altLang="ko-KR" sz="4000" b="1" dirty="0">
                <a:solidFill>
                  <a:srgbClr val="496F74"/>
                </a:solidFill>
              </a:rPr>
              <a:t>comments</a:t>
            </a:r>
            <a:endParaRPr lang="en-US" altLang="ko-KR" sz="3200" b="1" dirty="0">
              <a:solidFill>
                <a:srgbClr val="496F74"/>
              </a:solidFill>
            </a:endParaRPr>
          </a:p>
        </p:txBody>
      </p:sp>
      <p:sp>
        <p:nvSpPr>
          <p:cNvPr id="7" name="내용 개체 틀 2"/>
          <p:cNvSpPr txBox="1">
            <a:spLocks/>
          </p:cNvSpPr>
          <p:nvPr/>
        </p:nvSpPr>
        <p:spPr>
          <a:xfrm>
            <a:off x="806896" y="1279301"/>
            <a:ext cx="8229600" cy="452596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ko-KR" sz="1800" smtClean="0"/>
              <a:t>In recent years, there has been substantial interest in changing existing law and practice in order to expand the protection for computer program inventions in Korea</a:t>
            </a:r>
          </a:p>
          <a:p>
            <a:endParaRPr lang="en-US" altLang="ko-KR" sz="1800" smtClean="0"/>
          </a:p>
          <a:p>
            <a:r>
              <a:rPr lang="en-US" altLang="ko-KR" sz="1800" smtClean="0"/>
              <a:t>In 2014, an amendment bill to the Patent Act was submitted to the National Assembly, which attempted to broaden the scope of protection for computer-related inventions (e.g., by opening up the possibility of patentees bringing infringement claims against online sellers of an allegedly infringing computer program, something which would not be subject to infringement liability under the guidelines)</a:t>
            </a:r>
          </a:p>
          <a:p>
            <a:endParaRPr lang="en-US" altLang="ko-KR" sz="1800" smtClean="0"/>
          </a:p>
          <a:p>
            <a:r>
              <a:rPr lang="en-US" altLang="ko-KR" sz="1800" smtClean="0"/>
              <a:t>The National Assembly seemed to recognize that the proposed amendments could have profound effects on the software industry and thus rejected them for the time being</a:t>
            </a:r>
            <a:endParaRPr lang="ko-KR" altLang="en-US" sz="1800" dirty="0" smtClean="0"/>
          </a:p>
        </p:txBody>
      </p:sp>
    </p:spTree>
    <p:extLst>
      <p:ext uri="{BB962C8B-B14F-4D97-AF65-F5344CB8AC3E}">
        <p14:creationId xmlns:p14="http://schemas.microsoft.com/office/powerpoint/2010/main" val="1988832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텍스트 개체 틀 2"/>
          <p:cNvSpPr txBox="1">
            <a:spLocks/>
          </p:cNvSpPr>
          <p:nvPr/>
        </p:nvSpPr>
        <p:spPr>
          <a:xfrm>
            <a:off x="2843808" y="2060849"/>
            <a:ext cx="5760640" cy="1800199"/>
          </a:xfrm>
          <a:prstGeom prst="rect">
            <a:avLst/>
          </a:prstGeom>
        </p:spPr>
        <p:txBody>
          <a:bodyPr vert="horz" lIns="91440" tIns="45720" rIns="91440" bIns="45720" rtlCol="0">
            <a:noAutofit/>
          </a:bodyPr>
          <a:lstStyle>
            <a:lvl1pPr marL="0" indent="0" algn="l" defTabSz="914400" rtl="0" eaLnBrk="1" latinLnBrk="1"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ko-KR" sz="8000" b="1" dirty="0" smtClean="0">
                <a:solidFill>
                  <a:srgbClr val="496F74"/>
                </a:solidFill>
              </a:rPr>
              <a:t>Thank You</a:t>
            </a:r>
            <a:endParaRPr lang="en-US" altLang="ko-KR" sz="8000" b="1" dirty="0">
              <a:solidFill>
                <a:srgbClr val="496F74"/>
              </a:solidFill>
            </a:endParaRPr>
          </a:p>
        </p:txBody>
      </p:sp>
      <p:sp>
        <p:nvSpPr>
          <p:cNvPr id="8" name="텍스트 개체 틀 1"/>
          <p:cNvSpPr>
            <a:spLocks noGrp="1"/>
          </p:cNvSpPr>
          <p:nvPr>
            <p:ph type="body" sz="quarter" idx="10"/>
          </p:nvPr>
        </p:nvSpPr>
        <p:spPr>
          <a:xfrm>
            <a:off x="2843808" y="4221088"/>
            <a:ext cx="5544616" cy="936104"/>
          </a:xfrm>
        </p:spPr>
        <p:txBody>
          <a:bodyPr>
            <a:normAutofit fontScale="92500" lnSpcReduction="10000"/>
          </a:bodyPr>
          <a:lstStyle/>
          <a:p>
            <a:r>
              <a:rPr lang="en-US" altLang="ko-KR" dirty="0" smtClean="0">
                <a:solidFill>
                  <a:srgbClr val="EC745B"/>
                </a:solidFill>
              </a:rPr>
              <a:t>Korea Patent Attorneys Association </a:t>
            </a:r>
          </a:p>
          <a:p>
            <a:r>
              <a:rPr lang="en-US" altLang="ko-KR" dirty="0" smtClean="0">
                <a:solidFill>
                  <a:srgbClr val="EC745B"/>
                </a:solidFill>
              </a:rPr>
              <a:t>(KPAA)</a:t>
            </a:r>
            <a:endParaRPr lang="en-US" altLang="ko-KR" dirty="0">
              <a:solidFill>
                <a:srgbClr val="EC745B"/>
              </a:solidFill>
            </a:endParaRPr>
          </a:p>
        </p:txBody>
      </p:sp>
      <p:pic>
        <p:nvPicPr>
          <p:cNvPr id="10" name="그림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Tree>
    <p:extLst>
      <p:ext uri="{BB962C8B-B14F-4D97-AF65-F5344CB8AC3E}">
        <p14:creationId xmlns:p14="http://schemas.microsoft.com/office/powerpoint/2010/main" val="58066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텍스트 개체 틀 2"/>
          <p:cNvSpPr txBox="1">
            <a:spLocks/>
          </p:cNvSpPr>
          <p:nvPr/>
        </p:nvSpPr>
        <p:spPr>
          <a:xfrm>
            <a:off x="1869818" y="302971"/>
            <a:ext cx="6878646" cy="537687"/>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Statutory </a:t>
            </a:r>
            <a:r>
              <a:rPr lang="en-US" altLang="ko-KR" sz="4000" b="1" dirty="0">
                <a:solidFill>
                  <a:srgbClr val="496F74"/>
                </a:solidFill>
              </a:rPr>
              <a:t>subject matter</a:t>
            </a:r>
          </a:p>
        </p:txBody>
      </p:sp>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7" name="내용 개체 틀 2"/>
          <p:cNvSpPr txBox="1">
            <a:spLocks/>
          </p:cNvSpPr>
          <p:nvPr/>
        </p:nvSpPr>
        <p:spPr>
          <a:xfrm>
            <a:off x="878904" y="1268760"/>
            <a:ext cx="8229600" cy="4525963"/>
          </a:xfrm>
          <a:prstGeom prst="rect">
            <a:avLst/>
          </a:prstGeom>
        </p:spPr>
        <p:txBody>
          <a:bodyPr rtlCol="0">
            <a:normAutofit lnSpcReduction="10000"/>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ko-KR" sz="2400" smtClean="0">
                <a:latin typeface="Calibri" panose="020F0502020204030204" pitchFamily="34" charset="0"/>
              </a:rPr>
              <a:t>Article 2(1) of the Korean Patent Act ("KPA") defines an invention as "a high level creation of a technical idea utilizing the laws of nature</a:t>
            </a:r>
          </a:p>
          <a:p>
            <a:pPr marL="0" indent="0">
              <a:buFont typeface="Arial" charset="0"/>
              <a:buNone/>
              <a:defRPr/>
            </a:pPr>
            <a:endParaRPr lang="en-US" altLang="ko-KR" sz="2400" smtClean="0">
              <a:latin typeface="Calibri" panose="020F0502020204030204" pitchFamily="34" charset="0"/>
            </a:endParaRPr>
          </a:p>
          <a:p>
            <a:pPr>
              <a:defRPr/>
            </a:pPr>
            <a:r>
              <a:rPr lang="en-US" altLang="ko-KR" sz="2400" smtClean="0">
                <a:latin typeface="Calibri" panose="020F0502020204030204" pitchFamily="34" charset="0"/>
              </a:rPr>
              <a:t>Insofar as an invention is defined as an idea utilizing the laws of nature, processes, such as mentally performing arithmetic calculations, the displaying of goods, and the like, are considered as non-patentable subject matter</a:t>
            </a:r>
          </a:p>
          <a:p>
            <a:pPr marL="0" indent="0">
              <a:buFont typeface="Arial" charset="0"/>
              <a:buNone/>
              <a:defRPr/>
            </a:pPr>
            <a:endParaRPr lang="en-US" altLang="ko-KR" sz="2400" smtClean="0">
              <a:latin typeface="Calibri" panose="020F0502020204030204" pitchFamily="34" charset="0"/>
            </a:endParaRPr>
          </a:p>
          <a:p>
            <a:pPr>
              <a:defRPr/>
            </a:pPr>
            <a:r>
              <a:rPr lang="en-US" altLang="ko-KR" sz="2400" smtClean="0">
                <a:latin typeface="Calibri" panose="020F0502020204030204" pitchFamily="34" charset="0"/>
              </a:rPr>
              <a:t>Article 32 of the KPA stipulates that a patent would not be granted for inventions likely to contravene public order or morality or injure public health</a:t>
            </a:r>
            <a:endParaRPr lang="ko-KR" altLang="en-US" sz="2400" dirty="0">
              <a:latin typeface="Calibri" panose="020F0502020204030204" pitchFamily="34" charset="0"/>
            </a:endParaRPr>
          </a:p>
        </p:txBody>
      </p:sp>
    </p:spTree>
    <p:extLst>
      <p:ext uri="{BB962C8B-B14F-4D97-AF65-F5344CB8AC3E}">
        <p14:creationId xmlns:p14="http://schemas.microsoft.com/office/powerpoint/2010/main" val="4068773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Overview </a:t>
            </a:r>
            <a:r>
              <a:rPr lang="en-US" altLang="ko-KR" sz="4000" b="1" dirty="0">
                <a:solidFill>
                  <a:srgbClr val="496F74"/>
                </a:solidFill>
              </a:rPr>
              <a:t>of </a:t>
            </a:r>
            <a:r>
              <a:rPr lang="en-US" altLang="ko-KR" sz="4000" b="1" dirty="0" smtClean="0">
                <a:solidFill>
                  <a:srgbClr val="496F74"/>
                </a:solidFill>
              </a:rPr>
              <a:t>Patentable </a:t>
            </a:r>
            <a:r>
              <a:rPr lang="en-US" altLang="ko-KR" sz="4000" b="1" dirty="0">
                <a:solidFill>
                  <a:srgbClr val="496F74"/>
                </a:solidFill>
              </a:rPr>
              <a:t>subject matter </a:t>
            </a:r>
            <a:r>
              <a:rPr lang="en-US" altLang="ko-KR" sz="3200" b="1" dirty="0" smtClean="0">
                <a:solidFill>
                  <a:srgbClr val="496F74"/>
                </a:solidFill>
              </a:rPr>
              <a:t>(Product)</a:t>
            </a:r>
            <a:endParaRPr lang="en-US" altLang="ko-KR" sz="3200" b="1" dirty="0">
              <a:solidFill>
                <a:srgbClr val="496F74"/>
              </a:solidFill>
            </a:endParaRPr>
          </a:p>
        </p:txBody>
      </p:sp>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graphicFrame>
        <p:nvGraphicFramePr>
          <p:cNvPr id="5" name="내용 개체 틀 3"/>
          <p:cNvGraphicFramePr>
            <a:graphicFrameLocks/>
          </p:cNvGraphicFramePr>
          <p:nvPr>
            <p:extLst>
              <p:ext uri="{D42A27DB-BD31-4B8C-83A1-F6EECF244321}">
                <p14:modId xmlns:p14="http://schemas.microsoft.com/office/powerpoint/2010/main" val="3665911515"/>
              </p:ext>
            </p:extLst>
          </p:nvPr>
        </p:nvGraphicFramePr>
        <p:xfrm>
          <a:off x="1187624" y="1556792"/>
          <a:ext cx="7776864" cy="4687067"/>
        </p:xfrm>
        <a:graphic>
          <a:graphicData uri="http://schemas.openxmlformats.org/drawingml/2006/table">
            <a:tbl>
              <a:tblPr firstRow="1" firstCol="1" lastRow="1" lastCol="1" bandRow="1" bandCol="1"/>
              <a:tblGrid>
                <a:gridCol w="1728192"/>
                <a:gridCol w="2048554"/>
                <a:gridCol w="2000059"/>
                <a:gridCol w="2000059"/>
              </a:tblGrid>
              <a:tr h="288032">
                <a:tc>
                  <a:txBody>
                    <a:bodyPr/>
                    <a:lstStyle/>
                    <a:p>
                      <a:pPr algn="l" latinLnBrk="0">
                        <a:lnSpc>
                          <a:spcPts val="1400"/>
                        </a:lnSpc>
                        <a:spcAft>
                          <a:spcPts val="0"/>
                        </a:spcAft>
                      </a:pPr>
                      <a:r>
                        <a:rPr lang="en-US" sz="1200" kern="100" dirty="0" smtClean="0">
                          <a:effectLst/>
                          <a:latin typeface="Verdana"/>
                          <a:cs typeface="Times New Roman"/>
                        </a:rPr>
                        <a:t>Claim Type</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Subject Matter</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Patentability</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Remarks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60000"/>
                        <a:lumOff val="40000"/>
                      </a:schemeClr>
                    </a:solidFill>
                  </a:tcPr>
                </a:tc>
              </a:tr>
              <a:tr h="209478">
                <a:tc rowSpan="10">
                  <a:txBody>
                    <a:bodyPr/>
                    <a:lstStyle/>
                    <a:p>
                      <a:pPr algn="l" latinLnBrk="0">
                        <a:lnSpc>
                          <a:spcPts val="1400"/>
                        </a:lnSpc>
                        <a:spcAft>
                          <a:spcPts val="0"/>
                        </a:spcAft>
                      </a:pPr>
                      <a:r>
                        <a:rPr lang="en-US" sz="1200" kern="100" dirty="0">
                          <a:effectLst/>
                          <a:latin typeface="Verdana"/>
                          <a:cs typeface="Times New Roman"/>
                        </a:rPr>
                        <a:t>Product</a:t>
                      </a:r>
                      <a:endParaRPr lang="ko-KR" sz="1200" kern="100" dirty="0">
                        <a:effectLst/>
                        <a:latin typeface="바탕"/>
                        <a:cs typeface="Times New Roman"/>
                      </a:endParaRPr>
                    </a:p>
                  </a:txBody>
                  <a:tcPr marL="68586" marR="68586"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Microorganisms </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l" latinLnBrk="0">
                        <a:lnSpc>
                          <a:spcPts val="1400"/>
                        </a:lnSpc>
                        <a:spcAft>
                          <a:spcPts val="0"/>
                        </a:spcAft>
                      </a:pPr>
                      <a:r>
                        <a:rPr lang="en-US" sz="1200" kern="100" dirty="0">
                          <a:effectLst/>
                          <a:latin typeface="Verdana"/>
                          <a:cs typeface="Times New Roman"/>
                        </a:rPr>
                        <a:t>Patentable </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l" latinLnBrk="0">
                        <a:lnSpc>
                          <a:spcPts val="1400"/>
                        </a:lnSpc>
                        <a:spcAft>
                          <a:spcPts val="0"/>
                        </a:spcAft>
                      </a:pPr>
                      <a:r>
                        <a:rPr lang="en-US" sz="1200" kern="100">
                          <a:effectLst/>
                          <a:latin typeface="Verdana"/>
                          <a:cs typeface="Times New Roman"/>
                        </a:rPr>
                        <a:t>-----</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09478">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Animal/Plant cells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r>
              <a:tr h="418956">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Vectors including recombinant vectors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r>
              <a:tr h="418956">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Antibodies including monoclonal antibodies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r>
              <a:tr h="628433">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Genes or proteins defined by DNA or amino acid sequences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a:effectLst/>
                          <a:latin typeface="Verdana"/>
                          <a:cs typeface="Times New Roman"/>
                        </a:rPr>
                        <a:t>At least one utility should be disclosed</a:t>
                      </a:r>
                      <a:endParaRPr lang="ko-KR" sz="1200" kern="100">
                        <a:effectLst/>
                        <a:latin typeface="바탕"/>
                        <a:cs typeface="Times New Roman"/>
                      </a:endParaRPr>
                    </a:p>
                    <a:p>
                      <a:pPr algn="l" latinLnBrk="0">
                        <a:lnSpc>
                          <a:spcPts val="1400"/>
                        </a:lnSpc>
                        <a:spcAft>
                          <a:spcPts val="0"/>
                        </a:spcAft>
                      </a:pPr>
                      <a:r>
                        <a:rPr lang="en-US" sz="1200" kern="100">
                          <a:effectLst/>
                          <a:latin typeface="Verdana"/>
                          <a:cs typeface="Times New Roman"/>
                        </a:rPr>
                        <a:t> </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047389">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Bio-engineered plants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Plant seeds may also be protected by filing plant variety right applications under the Seed Industry Act </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18956">
                <a:tc vMerge="1">
                  <a:txBody>
                    <a:bodyPr/>
                    <a:lstStyle/>
                    <a:p>
                      <a:pPr latinLnBrk="1"/>
                      <a:endParaRPr lang="ko-KR" altLang="en-US"/>
                    </a:p>
                  </a:txBody>
                  <a:tcPr/>
                </a:tc>
                <a:tc>
                  <a:txBody>
                    <a:bodyPr/>
                    <a:lstStyle/>
                    <a:p>
                      <a:pPr algn="l" latinLnBrk="0">
                        <a:lnSpc>
                          <a:spcPts val="1400"/>
                        </a:lnSpc>
                        <a:spcAft>
                          <a:spcPts val="0"/>
                        </a:spcAft>
                      </a:pPr>
                      <a:r>
                        <a:rPr lang="en-US" sz="1200" kern="100">
                          <a:effectLst/>
                          <a:latin typeface="Verdana"/>
                          <a:cs typeface="Times New Roman"/>
                        </a:rPr>
                        <a:t>Bio-engineered animals</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Excludes human beings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09478">
                <a:tc vMerge="1">
                  <a:txBody>
                    <a:bodyPr/>
                    <a:lstStyle/>
                    <a:p>
                      <a:pPr latinLnBrk="1"/>
                      <a:endParaRPr lang="ko-KR" altLang="en-US"/>
                    </a:p>
                  </a:txBody>
                  <a:tcPr/>
                </a:tc>
                <a:tc>
                  <a:txBody>
                    <a:bodyPr/>
                    <a:lstStyle/>
                    <a:p>
                      <a:pPr algn="l" latinLnBrk="0">
                        <a:lnSpc>
                          <a:spcPts val="1400"/>
                        </a:lnSpc>
                        <a:spcAft>
                          <a:spcPts val="0"/>
                        </a:spcAft>
                      </a:pPr>
                      <a:r>
                        <a:rPr lang="en-US" sz="1200" kern="100">
                          <a:effectLst/>
                          <a:latin typeface="Verdana"/>
                          <a:cs typeface="Times New Roman"/>
                        </a:rPr>
                        <a:t>Embryonic stem cells </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Unresolved</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28433">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Adult stem cells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smtClean="0">
                          <a:effectLst/>
                          <a:latin typeface="Verdana"/>
                          <a:cs typeface="Times New Roman"/>
                        </a:rPr>
                        <a:t>Patentable</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Excludes adult stem cells obtained artificially by injuring humans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09478">
                <a:tc vMerge="1">
                  <a:txBody>
                    <a:bodyPr/>
                    <a:lstStyle/>
                    <a:p>
                      <a:pPr latinLnBrk="1"/>
                      <a:endParaRPr lang="ko-KR" altLang="en-US"/>
                    </a:p>
                  </a:txBody>
                  <a:tcPr/>
                </a:tc>
                <a:tc>
                  <a:txBody>
                    <a:bodyPr/>
                    <a:lstStyle/>
                    <a:p>
                      <a:pPr algn="l" latinLnBrk="0">
                        <a:lnSpc>
                          <a:spcPts val="1400"/>
                        </a:lnSpc>
                        <a:spcAft>
                          <a:spcPts val="0"/>
                        </a:spcAft>
                      </a:pPr>
                      <a:r>
                        <a:rPr lang="en-US" sz="1200" kern="100">
                          <a:effectLst/>
                          <a:latin typeface="Verdana"/>
                          <a:cs typeface="Times New Roman"/>
                        </a:rPr>
                        <a:t>Transformants</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a:effectLst/>
                          <a:latin typeface="Verdana"/>
                          <a:cs typeface="Times New Roman"/>
                        </a:rPr>
                        <a:t>Patentable</a:t>
                      </a:r>
                      <a:endParaRPr lang="ko-KR" sz="1200" kern="10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Excludes human beings</a:t>
                      </a:r>
                      <a:endParaRPr lang="ko-KR" sz="1200" kern="100" dirty="0">
                        <a:effectLst/>
                        <a:latin typeface="바탕"/>
                        <a:cs typeface="Times New Roman"/>
                      </a:endParaRPr>
                    </a:p>
                  </a:txBody>
                  <a:tcPr marL="68586" marR="68586"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802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Overview </a:t>
            </a:r>
            <a:r>
              <a:rPr lang="en-US" altLang="ko-KR" sz="4000" b="1" dirty="0">
                <a:solidFill>
                  <a:srgbClr val="496F74"/>
                </a:solidFill>
              </a:rPr>
              <a:t>of </a:t>
            </a:r>
            <a:r>
              <a:rPr lang="en-US" altLang="ko-KR" sz="4000" b="1" dirty="0" smtClean="0">
                <a:solidFill>
                  <a:srgbClr val="496F74"/>
                </a:solidFill>
              </a:rPr>
              <a:t>Patentable </a:t>
            </a:r>
            <a:r>
              <a:rPr lang="en-US" altLang="ko-KR" sz="4000" b="1" dirty="0">
                <a:solidFill>
                  <a:srgbClr val="496F74"/>
                </a:solidFill>
              </a:rPr>
              <a:t>subject matter </a:t>
            </a:r>
            <a:r>
              <a:rPr lang="en-US" altLang="ko-KR" sz="3200" b="1" dirty="0" smtClean="0">
                <a:solidFill>
                  <a:srgbClr val="496F74"/>
                </a:solidFill>
              </a:rPr>
              <a:t>(Process </a:t>
            </a:r>
            <a:r>
              <a:rPr lang="en-US" altLang="ko-KR" sz="3200" b="1" dirty="0">
                <a:solidFill>
                  <a:srgbClr val="496F74"/>
                </a:solidFill>
              </a:rPr>
              <a:t>or Method)</a:t>
            </a:r>
          </a:p>
        </p:txBody>
      </p:sp>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graphicFrame>
        <p:nvGraphicFramePr>
          <p:cNvPr id="6" name="내용 개체 틀 3"/>
          <p:cNvGraphicFramePr>
            <a:graphicFrameLocks/>
          </p:cNvGraphicFramePr>
          <p:nvPr>
            <p:extLst>
              <p:ext uri="{D42A27DB-BD31-4B8C-83A1-F6EECF244321}">
                <p14:modId xmlns:p14="http://schemas.microsoft.com/office/powerpoint/2010/main" val="93491495"/>
              </p:ext>
            </p:extLst>
          </p:nvPr>
        </p:nvGraphicFramePr>
        <p:xfrm>
          <a:off x="1187624" y="2060848"/>
          <a:ext cx="7776864" cy="4247976"/>
        </p:xfrm>
        <a:graphic>
          <a:graphicData uri="http://schemas.openxmlformats.org/drawingml/2006/table">
            <a:tbl>
              <a:tblPr firstRow="1" firstCol="1" lastRow="1" lastCol="1" bandRow="1" bandCol="1"/>
              <a:tblGrid>
                <a:gridCol w="1728192"/>
                <a:gridCol w="2048554"/>
                <a:gridCol w="2000059"/>
                <a:gridCol w="2000059"/>
              </a:tblGrid>
              <a:tr h="319608">
                <a:tc>
                  <a:txBody>
                    <a:bodyPr/>
                    <a:lstStyle/>
                    <a:p>
                      <a:pPr algn="l" latinLnBrk="0">
                        <a:lnSpc>
                          <a:spcPts val="1400"/>
                        </a:lnSpc>
                        <a:spcAft>
                          <a:spcPts val="0"/>
                        </a:spcAft>
                      </a:pPr>
                      <a:r>
                        <a:rPr lang="en-US" sz="1200" kern="100" dirty="0" smtClean="0">
                          <a:effectLst/>
                          <a:latin typeface="Verdana"/>
                          <a:cs typeface="Times New Roman"/>
                        </a:rPr>
                        <a:t>Claim Type</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Subject Matter</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Patentability</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Remarks</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616496">
                <a:tc rowSpan="3">
                  <a:txBody>
                    <a:bodyPr/>
                    <a:lstStyle/>
                    <a:p>
                      <a:pPr algn="l" latinLnBrk="0">
                        <a:lnSpc>
                          <a:spcPts val="1400"/>
                        </a:lnSpc>
                        <a:spcAft>
                          <a:spcPts val="0"/>
                        </a:spcAft>
                      </a:pPr>
                      <a:r>
                        <a:rPr lang="en-US" sz="1200" kern="100" dirty="0">
                          <a:effectLst/>
                          <a:latin typeface="Verdana"/>
                          <a:cs typeface="Times New Roman"/>
                        </a:rPr>
                        <a:t>Process</a:t>
                      </a:r>
                      <a:endParaRPr lang="ko-KR" sz="1200" kern="100" dirty="0">
                        <a:effectLst/>
                        <a:latin typeface="바탕"/>
                        <a:cs typeface="Times New Roman"/>
                      </a:endParaRPr>
                    </a:p>
                    <a:p>
                      <a:pPr algn="l" latinLnBrk="0">
                        <a:lnSpc>
                          <a:spcPts val="1400"/>
                        </a:lnSpc>
                        <a:spcAft>
                          <a:spcPts val="0"/>
                        </a:spcAft>
                      </a:pPr>
                      <a:r>
                        <a:rPr lang="en-US" sz="1200" kern="100" dirty="0">
                          <a:effectLst/>
                          <a:latin typeface="Verdana"/>
                          <a:cs typeface="Times New Roman"/>
                        </a:rPr>
                        <a:t>Or Method</a:t>
                      </a:r>
                      <a:endParaRPr lang="ko-KR" sz="1200" kern="100" dirty="0">
                        <a:effectLst/>
                        <a:latin typeface="바탕"/>
                        <a:cs typeface="Times New Roman"/>
                      </a:endParaRPr>
                    </a:p>
                  </a:txBody>
                  <a:tcPr marL="68586" marR="685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Surgical/Therapeutic methods including gene therapy</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a:effectLst/>
                          <a:latin typeface="Verdana"/>
                          <a:cs typeface="Times New Roman"/>
                        </a:rPr>
                        <a:t>Unpatentable if applied to a human being</a:t>
                      </a:r>
                      <a:endParaRPr lang="ko-KR" sz="1200" kern="10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latinLnBrk="0">
                        <a:lnSpc>
                          <a:spcPts val="1400"/>
                        </a:lnSpc>
                        <a:spcAft>
                          <a:spcPts val="0"/>
                        </a:spcAft>
                      </a:pPr>
                      <a:r>
                        <a:rPr lang="en-US" sz="1200" kern="100">
                          <a:effectLst/>
                          <a:latin typeface="Verdana"/>
                          <a:cs typeface="Times New Roman"/>
                        </a:rPr>
                        <a:t>Recommended that claims be redrafted as pharmaceutical composition or formulation claims or disclaimer language that the method is intended for veterinary application, but not human beings, be added.</a:t>
                      </a:r>
                      <a:endParaRPr lang="ko-KR" sz="1200" kern="10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3256">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Diagnostic methods </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 provided that the diagnosis does not involve "direct" contact with the human body or it does not involve any clinical judgment</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88616">
                <a:tc vMerge="1">
                  <a:txBody>
                    <a:bodyPr/>
                    <a:lstStyle/>
                    <a:p>
                      <a:pPr latinLnBrk="1"/>
                      <a:endParaRPr lang="ko-KR" altLang="en-US"/>
                    </a:p>
                  </a:txBody>
                  <a:tcPr/>
                </a:tc>
                <a:tc>
                  <a:txBody>
                    <a:bodyPr/>
                    <a:lstStyle/>
                    <a:p>
                      <a:pPr algn="l" latinLnBrk="0">
                        <a:lnSpc>
                          <a:spcPts val="1400"/>
                        </a:lnSpc>
                        <a:spcAft>
                          <a:spcPts val="0"/>
                        </a:spcAft>
                      </a:pPr>
                      <a:r>
                        <a:rPr lang="en-US" sz="1200" kern="100">
                          <a:effectLst/>
                          <a:latin typeface="Verdana"/>
                          <a:cs typeface="Times New Roman"/>
                        </a:rPr>
                        <a:t>Processes for replicating human beings or processes for modifying the germ line genetic identity of human beings and products obtained by the same process</a:t>
                      </a:r>
                      <a:endParaRPr lang="ko-KR" sz="1200" kern="10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a:effectLst/>
                          <a:latin typeface="Verdana"/>
                          <a:cs typeface="Times New Roman"/>
                        </a:rPr>
                        <a:t>Unpatentable</a:t>
                      </a:r>
                      <a:endParaRPr lang="ko-KR" sz="1200" kern="10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2957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Overview </a:t>
            </a:r>
            <a:r>
              <a:rPr lang="en-US" altLang="ko-KR" sz="4000" b="1" dirty="0">
                <a:solidFill>
                  <a:srgbClr val="496F74"/>
                </a:solidFill>
              </a:rPr>
              <a:t>of </a:t>
            </a:r>
            <a:r>
              <a:rPr lang="en-US" altLang="ko-KR" sz="4000" b="1" dirty="0" smtClean="0">
                <a:solidFill>
                  <a:srgbClr val="496F74"/>
                </a:solidFill>
              </a:rPr>
              <a:t>Patentable </a:t>
            </a:r>
            <a:r>
              <a:rPr lang="en-US" altLang="ko-KR" sz="4000" b="1" dirty="0">
                <a:solidFill>
                  <a:srgbClr val="496F74"/>
                </a:solidFill>
              </a:rPr>
              <a:t>subject matter </a:t>
            </a:r>
            <a:r>
              <a:rPr lang="en-US" altLang="ko-KR" sz="3200" b="1" dirty="0">
                <a:solidFill>
                  <a:srgbClr val="496F74"/>
                </a:solidFill>
              </a:rPr>
              <a:t>(Computer-Implemented Inventions</a:t>
            </a:r>
            <a:r>
              <a:rPr lang="en-US" altLang="ko-KR" sz="3200" b="1" dirty="0" smtClean="0">
                <a:solidFill>
                  <a:srgbClr val="496F74"/>
                </a:solidFill>
              </a:rPr>
              <a:t>)</a:t>
            </a:r>
            <a:endParaRPr lang="en-US" altLang="ko-KR" sz="3200" b="1" dirty="0">
              <a:solidFill>
                <a:srgbClr val="496F74"/>
              </a:solidFill>
            </a:endParaRPr>
          </a:p>
        </p:txBody>
      </p:sp>
      <p:graphicFrame>
        <p:nvGraphicFramePr>
          <p:cNvPr id="7" name="내용 개체 틀 3"/>
          <p:cNvGraphicFramePr>
            <a:graphicFrameLocks/>
          </p:cNvGraphicFramePr>
          <p:nvPr>
            <p:extLst>
              <p:ext uri="{D42A27DB-BD31-4B8C-83A1-F6EECF244321}">
                <p14:modId xmlns:p14="http://schemas.microsoft.com/office/powerpoint/2010/main" val="2324676043"/>
              </p:ext>
            </p:extLst>
          </p:nvPr>
        </p:nvGraphicFramePr>
        <p:xfrm>
          <a:off x="1187624" y="2132856"/>
          <a:ext cx="7776864" cy="3744416"/>
        </p:xfrm>
        <a:graphic>
          <a:graphicData uri="http://schemas.openxmlformats.org/drawingml/2006/table">
            <a:tbl>
              <a:tblPr firstRow="1" firstCol="1" lastRow="1" lastCol="1" bandRow="1" bandCol="1"/>
              <a:tblGrid>
                <a:gridCol w="1555373"/>
                <a:gridCol w="1777569"/>
                <a:gridCol w="2221961"/>
                <a:gridCol w="2221961"/>
              </a:tblGrid>
              <a:tr h="360040">
                <a:tc>
                  <a:txBody>
                    <a:bodyPr/>
                    <a:lstStyle/>
                    <a:p>
                      <a:pPr algn="l" latinLnBrk="0">
                        <a:lnSpc>
                          <a:spcPts val="1400"/>
                        </a:lnSpc>
                        <a:spcAft>
                          <a:spcPts val="0"/>
                        </a:spcAft>
                      </a:pPr>
                      <a:r>
                        <a:rPr lang="en-US" sz="1200" kern="100" dirty="0" smtClean="0">
                          <a:effectLst/>
                          <a:latin typeface="Verdana"/>
                          <a:cs typeface="Times New Roman"/>
                        </a:rPr>
                        <a:t>Claim Type</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Subject Matter</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Patentability</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latinLnBrk="0">
                        <a:lnSpc>
                          <a:spcPts val="1400"/>
                        </a:lnSpc>
                        <a:spcAft>
                          <a:spcPts val="0"/>
                        </a:spcAft>
                      </a:pPr>
                      <a:r>
                        <a:rPr lang="en-US" sz="1200" kern="100" dirty="0" smtClean="0">
                          <a:effectLst/>
                          <a:latin typeface="Verdana"/>
                          <a:cs typeface="Times New Roman"/>
                        </a:rPr>
                        <a:t>Remarks</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1190352">
                <a:tc rowSpan="2">
                  <a:txBody>
                    <a:bodyPr/>
                    <a:lstStyle/>
                    <a:p>
                      <a:pPr algn="l" latinLnBrk="0">
                        <a:lnSpc>
                          <a:spcPts val="1400"/>
                        </a:lnSpc>
                        <a:spcAft>
                          <a:spcPts val="0"/>
                        </a:spcAft>
                      </a:pPr>
                      <a:r>
                        <a:rPr lang="en-US" altLang="ko-KR" sz="1200" kern="100" dirty="0" smtClean="0">
                          <a:effectLst/>
                          <a:latin typeface="Verdana"/>
                          <a:cs typeface="Times New Roman"/>
                        </a:rPr>
                        <a:t>Computer</a:t>
                      </a:r>
                      <a:r>
                        <a:rPr lang="en-US" altLang="ko-KR" sz="1200" kern="100" baseline="0" dirty="0" smtClean="0">
                          <a:effectLst/>
                          <a:latin typeface="Verdana"/>
                          <a:cs typeface="Times New Roman"/>
                        </a:rPr>
                        <a:t>-Implemented</a:t>
                      </a:r>
                    </a:p>
                    <a:p>
                      <a:pPr algn="l" latinLnBrk="0">
                        <a:lnSpc>
                          <a:spcPts val="1400"/>
                        </a:lnSpc>
                        <a:spcAft>
                          <a:spcPts val="0"/>
                        </a:spcAft>
                      </a:pPr>
                      <a:r>
                        <a:rPr lang="en-US" altLang="ko-KR" sz="1200" kern="100" baseline="0" dirty="0" smtClean="0">
                          <a:effectLst/>
                          <a:latin typeface="Verdana"/>
                          <a:cs typeface="Times New Roman"/>
                        </a:rPr>
                        <a:t>Inventions</a:t>
                      </a:r>
                      <a:endParaRPr lang="ko-KR" sz="1200" kern="100" dirty="0">
                        <a:effectLst/>
                        <a:latin typeface="바탕"/>
                        <a:cs typeface="Times New Roman"/>
                      </a:endParaRPr>
                    </a:p>
                  </a:txBody>
                  <a:tcPr marL="68586" marR="685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Software-related inventions</a:t>
                      </a:r>
                      <a:endParaRPr lang="ko-KR" sz="1200" kern="100" dirty="0">
                        <a:effectLst/>
                        <a:latin typeface="바탕"/>
                        <a:cs typeface="Times New Roman"/>
                      </a:endParaRPr>
                    </a:p>
                    <a:p>
                      <a:pPr algn="l" latinLnBrk="0">
                        <a:lnSpc>
                          <a:spcPts val="1400"/>
                        </a:lnSpc>
                        <a:spcAft>
                          <a:spcPts val="0"/>
                        </a:spcAft>
                      </a:pPr>
                      <a:r>
                        <a:rPr lang="en-US" sz="1200" kern="100" dirty="0">
                          <a:effectLst/>
                          <a:latin typeface="Verdana"/>
                          <a:cs typeface="Times New Roman"/>
                        </a:rPr>
                        <a:t> </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 if claimed as a process, apparatus/system, or recording medium</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a:effectLst/>
                          <a:latin typeface="Verdana"/>
                          <a:cs typeface="Times New Roman"/>
                        </a:rPr>
                        <a:t>Computer programs, program products, or data signals are not patentable</a:t>
                      </a:r>
                      <a:endParaRPr lang="ko-KR" sz="1200" kern="10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4024">
                <a:tc vMerge="1">
                  <a:txBody>
                    <a:bodyPr/>
                    <a:lstStyle/>
                    <a:p>
                      <a:pPr latinLnBrk="1"/>
                      <a:endParaRPr lang="ko-KR" altLang="en-US"/>
                    </a:p>
                  </a:txBody>
                  <a:tcPr/>
                </a:tc>
                <a:tc>
                  <a:txBody>
                    <a:bodyPr/>
                    <a:lstStyle/>
                    <a:p>
                      <a:pPr algn="l" latinLnBrk="0">
                        <a:lnSpc>
                          <a:spcPts val="1400"/>
                        </a:lnSpc>
                        <a:spcAft>
                          <a:spcPts val="0"/>
                        </a:spcAft>
                      </a:pPr>
                      <a:r>
                        <a:rPr lang="en-US" sz="1200" kern="100" dirty="0">
                          <a:effectLst/>
                          <a:latin typeface="Verdana"/>
                          <a:cs typeface="Times New Roman"/>
                        </a:rPr>
                        <a:t>Business Methods </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Patentable if the methods are implemented by a computer and have industrial applicability</a:t>
                      </a:r>
                      <a:endParaRPr lang="ko-KR" sz="1200" kern="100" dirty="0">
                        <a:effectLst/>
                        <a:latin typeface="바탕"/>
                        <a:cs typeface="Times New Roman"/>
                      </a:endParaRPr>
                    </a:p>
                    <a:p>
                      <a:pPr algn="l" latinLnBrk="0">
                        <a:lnSpc>
                          <a:spcPts val="1400"/>
                        </a:lnSpc>
                        <a:spcAft>
                          <a:spcPts val="0"/>
                        </a:spcAft>
                      </a:pPr>
                      <a:r>
                        <a:rPr lang="en-US" sz="1200" kern="100" dirty="0">
                          <a:effectLst/>
                          <a:latin typeface="Verdana"/>
                          <a:cs typeface="Times New Roman"/>
                        </a:rPr>
                        <a:t> </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lnSpc>
                          <a:spcPts val="1400"/>
                        </a:lnSpc>
                        <a:spcAft>
                          <a:spcPts val="0"/>
                        </a:spcAft>
                      </a:pPr>
                      <a:r>
                        <a:rPr lang="en-US" sz="1200" kern="100" dirty="0">
                          <a:effectLst/>
                          <a:latin typeface="Verdana"/>
                          <a:cs typeface="Times New Roman"/>
                        </a:rPr>
                        <a:t>Pure business methods (with no on-line implementation steps) or business methods having a combination of on-line steps and off-line (i.e., human acts) steps, abstract ideas, and mathematical algorithms are not patentable</a:t>
                      </a:r>
                      <a:endParaRPr lang="ko-KR" sz="1200" kern="100" dirty="0">
                        <a:effectLst/>
                        <a:latin typeface="바탕"/>
                        <a:cs typeface="Times New Roman"/>
                      </a:endParaRPr>
                    </a:p>
                    <a:p>
                      <a:pPr algn="l" latinLnBrk="0">
                        <a:lnSpc>
                          <a:spcPts val="1400"/>
                        </a:lnSpc>
                        <a:spcAft>
                          <a:spcPts val="0"/>
                        </a:spcAft>
                      </a:pPr>
                      <a:r>
                        <a:rPr lang="en-US" sz="1200" kern="100" dirty="0">
                          <a:effectLst/>
                          <a:latin typeface="Verdana"/>
                          <a:cs typeface="Times New Roman"/>
                        </a:rPr>
                        <a:t> </a:t>
                      </a:r>
                      <a:endParaRPr lang="ko-KR" sz="1200" kern="100" dirty="0">
                        <a:effectLst/>
                        <a:latin typeface="바탕"/>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359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979712" y="2463211"/>
            <a:ext cx="6696744" cy="2477957"/>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KIPO </a:t>
            </a:r>
            <a:r>
              <a:rPr lang="en-US" altLang="ko-KR" sz="4000" b="1" dirty="0">
                <a:solidFill>
                  <a:srgbClr val="496F74"/>
                </a:solidFill>
              </a:rPr>
              <a:t>Guidelines on </a:t>
            </a:r>
            <a:br>
              <a:rPr lang="en-US" altLang="ko-KR" sz="4000" b="1" dirty="0">
                <a:solidFill>
                  <a:srgbClr val="496F74"/>
                </a:solidFill>
              </a:rPr>
            </a:br>
            <a:r>
              <a:rPr lang="en-US" altLang="ko-KR" sz="4000" b="1" dirty="0">
                <a:solidFill>
                  <a:srgbClr val="496F74"/>
                </a:solidFill>
              </a:rPr>
              <a:t>Computer-Implemented Inventions</a:t>
            </a:r>
          </a:p>
          <a:p>
            <a:pPr marL="0" indent="0">
              <a:buNone/>
            </a:pPr>
            <a:endParaRPr lang="en-US" altLang="ko-KR" sz="3200" b="1" dirty="0">
              <a:solidFill>
                <a:srgbClr val="496F74"/>
              </a:solidFill>
            </a:endParaRPr>
          </a:p>
        </p:txBody>
      </p:sp>
    </p:spTree>
    <p:extLst>
      <p:ext uri="{BB962C8B-B14F-4D97-AF65-F5344CB8AC3E}">
        <p14:creationId xmlns:p14="http://schemas.microsoft.com/office/powerpoint/2010/main" val="3011662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Statutory </a:t>
            </a:r>
            <a:r>
              <a:rPr lang="en-US" altLang="ko-KR" sz="4000" b="1" dirty="0">
                <a:solidFill>
                  <a:srgbClr val="496F74"/>
                </a:solidFill>
              </a:rPr>
              <a:t>Subject Matter</a:t>
            </a:r>
            <a:endParaRPr lang="en-US" altLang="ko-KR" sz="3200" b="1" dirty="0">
              <a:solidFill>
                <a:srgbClr val="496F74"/>
              </a:solidFill>
            </a:endParaRPr>
          </a:p>
        </p:txBody>
      </p:sp>
      <p:sp>
        <p:nvSpPr>
          <p:cNvPr id="5" name="Rectangle 11"/>
          <p:cNvSpPr>
            <a:spLocks noChangeArrowheads="1"/>
          </p:cNvSpPr>
          <p:nvPr/>
        </p:nvSpPr>
        <p:spPr bwMode="auto">
          <a:xfrm>
            <a:off x="560388" y="2176463"/>
            <a:ext cx="84391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355600" indent="-3556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lnSpc>
                <a:spcPct val="110000"/>
              </a:lnSpc>
              <a:spcBef>
                <a:spcPct val="0"/>
              </a:spcBef>
              <a:spcAft>
                <a:spcPts val="1800"/>
              </a:spcAft>
              <a:buClr>
                <a:srgbClr val="0C417B"/>
              </a:buClr>
              <a:buFont typeface="Arial" charset="0"/>
              <a:buChar char="•"/>
            </a:pPr>
            <a:r>
              <a:rPr kumimoji="0" lang="en-US" altLang="ko-KR" sz="2000">
                <a:solidFill>
                  <a:srgbClr val="000000"/>
                </a:solidFill>
                <a:latin typeface="Calibri" pitchFamily="34" charset="0"/>
              </a:rPr>
              <a:t>Defines an invention as: </a:t>
            </a:r>
            <a:br>
              <a:rPr kumimoji="0" lang="en-US" altLang="ko-KR" sz="2000">
                <a:solidFill>
                  <a:srgbClr val="000000"/>
                </a:solidFill>
                <a:latin typeface="Calibri" pitchFamily="34" charset="0"/>
              </a:rPr>
            </a:br>
            <a:r>
              <a:rPr kumimoji="0" lang="en-US" altLang="ko-KR" sz="2000">
                <a:solidFill>
                  <a:srgbClr val="000000"/>
                </a:solidFill>
                <a:latin typeface="Calibri" pitchFamily="34" charset="0"/>
              </a:rPr>
              <a:t>A highly advanced creation of a technical idea utilizing the laws of nature</a:t>
            </a:r>
          </a:p>
        </p:txBody>
      </p:sp>
      <p:sp>
        <p:nvSpPr>
          <p:cNvPr id="8" name="Rectangle 4"/>
          <p:cNvSpPr>
            <a:spLocks noChangeArrowheads="1"/>
          </p:cNvSpPr>
          <p:nvPr/>
        </p:nvSpPr>
        <p:spPr bwMode="auto">
          <a:xfrm>
            <a:off x="539552" y="1412776"/>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C417B"/>
                </a:solidFill>
                <a:latin typeface="Calibri"/>
                <a:ea typeface="+mn-ea"/>
              </a:rPr>
              <a:t>Article 2 of the Korean Patent Act</a:t>
            </a:r>
          </a:p>
        </p:txBody>
      </p:sp>
      <p:sp>
        <p:nvSpPr>
          <p:cNvPr id="9" name="Rectangle 11"/>
          <p:cNvSpPr>
            <a:spLocks noChangeArrowheads="1"/>
          </p:cNvSpPr>
          <p:nvPr/>
        </p:nvSpPr>
        <p:spPr bwMode="auto">
          <a:xfrm>
            <a:off x="560388" y="4264025"/>
            <a:ext cx="8439150" cy="154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355600" indent="-3556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628650" indent="-2667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spcBef>
                <a:spcPct val="0"/>
              </a:spcBef>
              <a:spcAft>
                <a:spcPts val="600"/>
              </a:spcAft>
              <a:buClr>
                <a:srgbClr val="0C417B"/>
              </a:buClr>
              <a:buFont typeface="Arial" charset="0"/>
              <a:buChar char="•"/>
            </a:pPr>
            <a:r>
              <a:rPr kumimoji="0" lang="en-US" altLang="ko-KR" sz="2000">
                <a:solidFill>
                  <a:srgbClr val="000000"/>
                </a:solidFill>
                <a:latin typeface="Calibri" pitchFamily="34" charset="0"/>
              </a:rPr>
              <a:t>The followings are deemed to be a creation of technical ideas utilizing the law of nature under Article 2:</a:t>
            </a:r>
            <a:endParaRPr kumimoji="0" lang="en-US" altLang="ko-KR" sz="1800">
              <a:solidFill>
                <a:srgbClr val="000000"/>
              </a:solidFill>
              <a:latin typeface="Calibri" pitchFamily="34" charset="0"/>
            </a:endParaRPr>
          </a:p>
          <a:p>
            <a:pPr lvl="2" eaLnBrk="1" hangingPunct="1">
              <a:spcBef>
                <a:spcPct val="0"/>
              </a:spcBef>
              <a:spcAft>
                <a:spcPts val="600"/>
              </a:spcAft>
              <a:buClr>
                <a:srgbClr val="7F7F7F"/>
              </a:buClr>
              <a:buFont typeface="Vrinda" pitchFamily="34" charset="0"/>
              <a:buChar char="-"/>
            </a:pPr>
            <a:r>
              <a:rPr kumimoji="0" lang="en-US" altLang="ko-KR" sz="1800">
                <a:solidFill>
                  <a:srgbClr val="000000"/>
                </a:solidFill>
                <a:latin typeface="Calibri" pitchFamily="34" charset="0"/>
              </a:rPr>
              <a:t>Processing information through the cooperation between software and hardware OR</a:t>
            </a:r>
          </a:p>
          <a:p>
            <a:pPr lvl="2" eaLnBrk="1" hangingPunct="1">
              <a:spcBef>
                <a:spcPct val="0"/>
              </a:spcBef>
              <a:spcAft>
                <a:spcPts val="600"/>
              </a:spcAft>
              <a:buClr>
                <a:srgbClr val="7F7F7F"/>
              </a:buClr>
              <a:buFont typeface="Vrinda" pitchFamily="34" charset="0"/>
              <a:buChar char="-"/>
            </a:pPr>
            <a:r>
              <a:rPr kumimoji="0" lang="en-US" altLang="ko-KR" sz="1800">
                <a:solidFill>
                  <a:srgbClr val="000000"/>
                </a:solidFill>
                <a:latin typeface="Calibri" pitchFamily="34" charset="0"/>
              </a:rPr>
              <a:t>Controlling a device or information processing based on physical or technical properties</a:t>
            </a:r>
          </a:p>
        </p:txBody>
      </p:sp>
      <p:sp>
        <p:nvSpPr>
          <p:cNvPr id="10" name="Rectangle 4"/>
          <p:cNvSpPr>
            <a:spLocks noChangeArrowheads="1"/>
          </p:cNvSpPr>
          <p:nvPr/>
        </p:nvSpPr>
        <p:spPr bwMode="auto">
          <a:xfrm>
            <a:off x="539552" y="3501008"/>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C417B"/>
                </a:solidFill>
                <a:latin typeface="Calibri"/>
                <a:ea typeface="+mn-ea"/>
              </a:rPr>
              <a:t>KIPO Examination Guidelines for Computer-Related Inventions </a:t>
            </a:r>
          </a:p>
        </p:txBody>
      </p:sp>
    </p:spTree>
    <p:extLst>
      <p:ext uri="{BB962C8B-B14F-4D97-AF65-F5344CB8AC3E}">
        <p14:creationId xmlns:p14="http://schemas.microsoft.com/office/powerpoint/2010/main" val="1528445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6" name="텍스트 개체 틀 2"/>
          <p:cNvSpPr txBox="1">
            <a:spLocks/>
          </p:cNvSpPr>
          <p:nvPr/>
        </p:nvSpPr>
        <p:spPr>
          <a:xfrm>
            <a:off x="1869818" y="302971"/>
            <a:ext cx="7094670" cy="1253821"/>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4000" b="1" dirty="0" smtClean="0">
                <a:solidFill>
                  <a:srgbClr val="496F74"/>
                </a:solidFill>
              </a:rPr>
              <a:t>Subject Matter 1</a:t>
            </a:r>
            <a:endParaRPr lang="en-US" altLang="ko-KR" sz="3200" b="1" dirty="0">
              <a:solidFill>
                <a:srgbClr val="496F74"/>
              </a:solidFill>
            </a:endParaRPr>
          </a:p>
        </p:txBody>
      </p:sp>
      <p:sp>
        <p:nvSpPr>
          <p:cNvPr id="11" name="Rectangle 4"/>
          <p:cNvSpPr>
            <a:spLocks noChangeArrowheads="1"/>
          </p:cNvSpPr>
          <p:nvPr/>
        </p:nvSpPr>
        <p:spPr bwMode="auto">
          <a:xfrm>
            <a:off x="848806" y="1600721"/>
            <a:ext cx="7625248" cy="1728192"/>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endParaRPr kumimoji="0" lang="en-US" altLang="ko-KR" sz="2200" dirty="0">
              <a:solidFill>
                <a:srgbClr val="0C417B"/>
              </a:solidFill>
              <a:latin typeface="Calibri"/>
              <a:ea typeface="+mn-ea"/>
            </a:endParaRPr>
          </a:p>
        </p:txBody>
      </p:sp>
      <p:sp>
        <p:nvSpPr>
          <p:cNvPr id="12" name="TextBox 23"/>
          <p:cNvSpPr txBox="1">
            <a:spLocks noChangeArrowheads="1"/>
          </p:cNvSpPr>
          <p:nvPr/>
        </p:nvSpPr>
        <p:spPr bwMode="auto">
          <a:xfrm>
            <a:off x="1212850" y="3544888"/>
            <a:ext cx="728662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6700" indent="-2667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latinLnBrk="0" hangingPunct="1">
              <a:lnSpc>
                <a:spcPct val="130000"/>
              </a:lnSpc>
              <a:spcBef>
                <a:spcPct val="0"/>
              </a:spcBef>
              <a:spcAft>
                <a:spcPts val="1200"/>
              </a:spcAft>
              <a:buClr>
                <a:srgbClr val="0C417B"/>
              </a:buClr>
            </a:pPr>
            <a:r>
              <a:rPr lang="en-US" altLang="ko-KR" sz="2000" b="1">
                <a:solidFill>
                  <a:srgbClr val="000000"/>
                </a:solidFill>
                <a:latin typeface="Calibri" pitchFamily="34" charset="0"/>
              </a:rPr>
              <a:t>Claims should describe involvement of computers or other concrete means (hardware) and their interaction with software</a:t>
            </a:r>
          </a:p>
        </p:txBody>
      </p:sp>
      <p:sp>
        <p:nvSpPr>
          <p:cNvPr id="13" name="Text Box 32"/>
          <p:cNvSpPr txBox="1">
            <a:spLocks noChangeArrowheads="1"/>
          </p:cNvSpPr>
          <p:nvPr/>
        </p:nvSpPr>
        <p:spPr bwMode="auto">
          <a:xfrm>
            <a:off x="900113" y="5026025"/>
            <a:ext cx="7624762" cy="1066800"/>
          </a:xfrm>
          <a:prstGeom prst="rect">
            <a:avLst/>
          </a:prstGeom>
          <a:solidFill>
            <a:schemeClr val="bg1">
              <a:lumMod val="85000"/>
            </a:schemeClr>
          </a:solidFill>
          <a:ln>
            <a:noFill/>
          </a:ln>
          <a:effectLst/>
          <a:extLst/>
        </p:spPr>
        <p:txBody>
          <a:bodyPr lIns="216000" rIns="216000" anchor="ctr"/>
          <a:lstStyle>
            <a:lvl1pPr marL="171450" indent="-171450" eaLnBrk="0" hangingPunct="0">
              <a:defRPr kumimoji="1" sz="2000" b="1">
                <a:solidFill>
                  <a:schemeClr val="tx1"/>
                </a:solidFill>
                <a:latin typeface="Arial" pitchFamily="34" charset="0"/>
                <a:ea typeface="굴림" pitchFamily="50" charset="-127"/>
              </a:defRPr>
            </a:lvl1pPr>
            <a:lvl2pPr marL="742950" indent="-285750" eaLnBrk="0" hangingPunct="0">
              <a:defRPr kumimoji="1" sz="2000" b="1">
                <a:solidFill>
                  <a:schemeClr val="tx1"/>
                </a:solidFill>
                <a:latin typeface="Arial" pitchFamily="34" charset="0"/>
                <a:ea typeface="굴림" pitchFamily="50" charset="-127"/>
              </a:defRPr>
            </a:lvl2pPr>
            <a:lvl3pPr marL="1143000" indent="-228600" eaLnBrk="0" hangingPunct="0">
              <a:defRPr kumimoji="1" sz="2000" b="1">
                <a:solidFill>
                  <a:schemeClr val="tx1"/>
                </a:solidFill>
                <a:latin typeface="Arial" pitchFamily="34" charset="0"/>
                <a:ea typeface="굴림" pitchFamily="50" charset="-127"/>
              </a:defRPr>
            </a:lvl3pPr>
            <a:lvl4pPr marL="1600200" indent="-228600" eaLnBrk="0" hangingPunct="0">
              <a:defRPr kumimoji="1" sz="2000" b="1">
                <a:solidFill>
                  <a:schemeClr val="tx1"/>
                </a:solidFill>
                <a:latin typeface="Arial" pitchFamily="34" charset="0"/>
                <a:ea typeface="굴림" pitchFamily="50" charset="-127"/>
              </a:defRPr>
            </a:lvl4pPr>
            <a:lvl5pPr marL="2057400" indent="-228600" eaLnBrk="0" hangingPunct="0">
              <a:defRPr kumimoji="1" sz="2000" b="1">
                <a:solidFill>
                  <a:schemeClr val="tx1"/>
                </a:solidFill>
                <a:latin typeface="Arial" pitchFamily="34" charset="0"/>
                <a:ea typeface="굴림" pitchFamily="50" charset="-127"/>
              </a:defRPr>
            </a:lvl5pPr>
            <a:lvl6pPr marL="2514600" indent="-228600" algn="ctr" eaLnBrk="0" fontAlgn="base" hangingPunct="0">
              <a:spcBef>
                <a:spcPct val="50000"/>
              </a:spcBef>
              <a:spcAft>
                <a:spcPct val="0"/>
              </a:spcAft>
              <a:defRPr kumimoji="1" sz="2000" b="1">
                <a:solidFill>
                  <a:schemeClr val="tx1"/>
                </a:solidFill>
                <a:latin typeface="Arial" pitchFamily="34" charset="0"/>
                <a:ea typeface="굴림" pitchFamily="50" charset="-127"/>
              </a:defRPr>
            </a:lvl6pPr>
            <a:lvl7pPr marL="2971800" indent="-228600" algn="ctr" eaLnBrk="0" fontAlgn="base" hangingPunct="0">
              <a:spcBef>
                <a:spcPct val="50000"/>
              </a:spcBef>
              <a:spcAft>
                <a:spcPct val="0"/>
              </a:spcAft>
              <a:defRPr kumimoji="1" sz="2000" b="1">
                <a:solidFill>
                  <a:schemeClr val="tx1"/>
                </a:solidFill>
                <a:latin typeface="Arial" pitchFamily="34" charset="0"/>
                <a:ea typeface="굴림" pitchFamily="50" charset="-127"/>
              </a:defRPr>
            </a:lvl7pPr>
            <a:lvl8pPr marL="3429000" indent="-228600" algn="ctr" eaLnBrk="0" fontAlgn="base" hangingPunct="0">
              <a:spcBef>
                <a:spcPct val="50000"/>
              </a:spcBef>
              <a:spcAft>
                <a:spcPct val="0"/>
              </a:spcAft>
              <a:defRPr kumimoji="1" sz="2000" b="1">
                <a:solidFill>
                  <a:schemeClr val="tx1"/>
                </a:solidFill>
                <a:latin typeface="Arial" pitchFamily="34" charset="0"/>
                <a:ea typeface="굴림" pitchFamily="50" charset="-127"/>
              </a:defRPr>
            </a:lvl8pPr>
            <a:lvl9pPr marL="3886200" indent="-228600" algn="ctr" eaLnBrk="0" fontAlgn="base" hangingPunct="0">
              <a:spcBef>
                <a:spcPct val="50000"/>
              </a:spcBef>
              <a:spcAft>
                <a:spcPct val="0"/>
              </a:spcAft>
              <a:defRPr kumimoji="1" sz="2000" b="1">
                <a:solidFill>
                  <a:schemeClr val="tx1"/>
                </a:solidFill>
                <a:latin typeface="Arial" pitchFamily="34" charset="0"/>
                <a:ea typeface="굴림" pitchFamily="50" charset="-127"/>
              </a:defRPr>
            </a:lvl9pPr>
          </a:lstStyle>
          <a:p>
            <a:pPr marL="0" indent="0" fontAlgn="auto">
              <a:spcBef>
                <a:spcPts val="0"/>
              </a:spcBef>
              <a:spcAft>
                <a:spcPts val="0"/>
              </a:spcAft>
              <a:buClr>
                <a:srgbClr val="F1590E">
                  <a:lumMod val="50000"/>
                  <a:lumOff val="50000"/>
                </a:srgbClr>
              </a:buClr>
              <a:defRPr/>
            </a:pPr>
            <a:r>
              <a:rPr lang="en-US" altLang="ko-KR" i="1" dirty="0">
                <a:solidFill>
                  <a:srgbClr val="000000"/>
                </a:solidFill>
                <a:latin typeface="Calibri" pitchFamily="34" charset="0"/>
                <a:cs typeface="Calibri" pitchFamily="34" charset="0"/>
              </a:rPr>
              <a:t>Include hardware-type limitations (e.g., memory, server, database, means for doing some specific function) that account for computer processing</a:t>
            </a:r>
          </a:p>
        </p:txBody>
      </p:sp>
      <p:sp>
        <p:nvSpPr>
          <p:cNvPr id="14" name="Rectangle 6"/>
          <p:cNvSpPr>
            <a:spLocks noChangeArrowheads="1"/>
          </p:cNvSpPr>
          <p:nvPr/>
        </p:nvSpPr>
        <p:spPr bwMode="auto">
          <a:xfrm>
            <a:off x="895350" y="1758950"/>
            <a:ext cx="7578725"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lnSpc>
                <a:spcPct val="120000"/>
              </a:lnSpc>
              <a:spcBef>
                <a:spcPct val="0"/>
              </a:spcBef>
              <a:buClr>
                <a:srgbClr val="006B6D"/>
              </a:buClr>
              <a:buSzPct val="110000"/>
              <a:buFontTx/>
              <a:buNone/>
            </a:pPr>
            <a:r>
              <a:rPr lang="en-US" altLang="ko-KR" sz="2200">
                <a:solidFill>
                  <a:srgbClr val="000000"/>
                </a:solidFill>
                <a:latin typeface="Calibri" pitchFamily="34" charset="0"/>
                <a:ea typeface="HY헤드라인M" pitchFamily="18" charset="-127"/>
                <a:cs typeface="Calibri" pitchFamily="34" charset="0"/>
              </a:rPr>
              <a:t>Information processing should be concretely realized by utilizing </a:t>
            </a:r>
            <a:r>
              <a:rPr lang="en-US" altLang="ko-KR" sz="2200" b="1" i="1">
                <a:solidFill>
                  <a:srgbClr val="0070C0"/>
                </a:solidFill>
                <a:latin typeface="Calibri" pitchFamily="34" charset="0"/>
                <a:ea typeface="HY헤드라인M" pitchFamily="18" charset="-127"/>
                <a:cs typeface="Calibri" pitchFamily="34" charset="0"/>
              </a:rPr>
              <a:t>hardware</a:t>
            </a:r>
            <a:r>
              <a:rPr lang="en-US" altLang="ko-KR" sz="2200">
                <a:solidFill>
                  <a:srgbClr val="B00000"/>
                </a:solidFill>
                <a:latin typeface="Calibri" pitchFamily="34" charset="0"/>
                <a:ea typeface="HY헤드라인M" pitchFamily="18" charset="-127"/>
                <a:cs typeface="Calibri" pitchFamily="34" charset="0"/>
              </a:rPr>
              <a:t> </a:t>
            </a:r>
            <a:r>
              <a:rPr lang="en-US" altLang="ko-KR" sz="2200">
                <a:solidFill>
                  <a:srgbClr val="000000"/>
                </a:solidFill>
                <a:latin typeface="Calibri" pitchFamily="34" charset="0"/>
                <a:ea typeface="HY헤드라인M" pitchFamily="18" charset="-127"/>
                <a:cs typeface="Calibri" pitchFamily="34" charset="0"/>
              </a:rPr>
              <a:t>in connection with </a:t>
            </a:r>
            <a:r>
              <a:rPr lang="en-US" altLang="ko-KR" sz="2200" b="1" i="1">
                <a:solidFill>
                  <a:srgbClr val="0070C0"/>
                </a:solidFill>
                <a:latin typeface="Calibri" pitchFamily="34" charset="0"/>
                <a:ea typeface="HY헤드라인M" pitchFamily="18" charset="-127"/>
                <a:cs typeface="Calibri" pitchFamily="34" charset="0"/>
              </a:rPr>
              <a:t>software</a:t>
            </a:r>
            <a:r>
              <a:rPr lang="en-US" altLang="ko-KR" sz="2200">
                <a:solidFill>
                  <a:srgbClr val="000000"/>
                </a:solidFill>
                <a:latin typeface="Calibri" pitchFamily="34" charset="0"/>
                <a:ea typeface="HY헤드라인M" pitchFamily="18" charset="-127"/>
                <a:cs typeface="Calibri" pitchFamily="34" charset="0"/>
              </a:rPr>
              <a:t> to achieve a specific purpose</a:t>
            </a:r>
          </a:p>
        </p:txBody>
      </p:sp>
    </p:spTree>
    <p:extLst>
      <p:ext uri="{BB962C8B-B14F-4D97-AF65-F5344CB8AC3E}">
        <p14:creationId xmlns:p14="http://schemas.microsoft.com/office/powerpoint/2010/main" val="1334097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그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93" y="6309320"/>
            <a:ext cx="1909219" cy="476672"/>
          </a:xfrm>
          <a:prstGeom prst="rect">
            <a:avLst/>
          </a:prstGeom>
        </p:spPr>
      </p:pic>
      <p:sp>
        <p:nvSpPr>
          <p:cNvPr id="8" name="제목 1"/>
          <p:cNvSpPr txBox="1">
            <a:spLocks/>
          </p:cNvSpPr>
          <p:nvPr/>
        </p:nvSpPr>
        <p:spPr>
          <a:xfrm>
            <a:off x="457200" y="274638"/>
            <a:ext cx="8229600" cy="1143000"/>
          </a:xfrm>
          <a:prstGeom prst="rect">
            <a:avLst/>
          </a:prstGeom>
        </p:spPr>
        <p:txBody>
          <a:bodyPr rtlCol="0">
            <a:normAutofit fontScale="75000" lnSpcReduction="20000"/>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defRPr/>
            </a:pPr>
            <a:r>
              <a:rPr lang="en-US" altLang="ko-KR" sz="3600" i="1" kern="0" dirty="0" smtClean="0">
                <a:solidFill>
                  <a:srgbClr val="0C417B"/>
                </a:solidFill>
                <a:latin typeface="Calibri" pitchFamily="34" charset="0"/>
                <a:cs typeface="Calibri" pitchFamily="34" charset="0"/>
              </a:rPr>
              <a:t>Example: Method for Servicing Customer Credit Points</a:t>
            </a:r>
            <a:r>
              <a:rPr lang="en-US" altLang="ko-KR" i="1" kern="0" dirty="0" smtClean="0">
                <a:solidFill>
                  <a:srgbClr val="0C417B"/>
                </a:solidFill>
                <a:latin typeface="Calibri" pitchFamily="34" charset="0"/>
                <a:cs typeface="Calibri" pitchFamily="34" charset="0"/>
              </a:rPr>
              <a:t/>
            </a:r>
            <a:br>
              <a:rPr lang="en-US" altLang="ko-KR" i="1" kern="0" dirty="0" smtClean="0">
                <a:solidFill>
                  <a:srgbClr val="0C417B"/>
                </a:solidFill>
                <a:latin typeface="Calibri" pitchFamily="34" charset="0"/>
                <a:cs typeface="Calibri" pitchFamily="34" charset="0"/>
              </a:rPr>
            </a:br>
            <a:endParaRPr lang="ko-KR" altLang="en-US" dirty="0" smtClean="0"/>
          </a:p>
        </p:txBody>
      </p:sp>
      <p:sp>
        <p:nvSpPr>
          <p:cNvPr id="9" name="Text Box 24"/>
          <p:cNvSpPr txBox="1">
            <a:spLocks noChangeArrowheads="1"/>
          </p:cNvSpPr>
          <p:nvPr/>
        </p:nvSpPr>
        <p:spPr bwMode="auto">
          <a:xfrm>
            <a:off x="958850" y="1844675"/>
            <a:ext cx="7975600"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742950" indent="-28575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eaLnBrk="1" hangingPunct="1">
              <a:spcBef>
                <a:spcPct val="0"/>
              </a:spcBef>
              <a:buFontTx/>
              <a:buNone/>
            </a:pPr>
            <a:r>
              <a:rPr lang="en-US" altLang="ko-KR" sz="1600">
                <a:solidFill>
                  <a:srgbClr val="000000"/>
                </a:solidFill>
                <a:latin typeface="Calibri" pitchFamily="34" charset="0"/>
                <a:ea typeface="HY헤드라인M" pitchFamily="18" charset="-127"/>
                <a:cs typeface="Calibri" pitchFamily="34" charset="0"/>
              </a:rPr>
              <a:t>A service method for awarding points based on a purchase amount from an Internet store, the method comprising the steps of:</a:t>
            </a:r>
          </a:p>
          <a:p>
            <a:pPr eaLnBrk="1" hangingPunct="1">
              <a:spcBef>
                <a:spcPct val="0"/>
              </a:spcBef>
              <a:buFontTx/>
              <a:buNone/>
            </a:pPr>
            <a:r>
              <a:rPr lang="en-US" altLang="ko-KR" sz="1600" b="1">
                <a:solidFill>
                  <a:srgbClr val="000000"/>
                </a:solidFill>
                <a:latin typeface="Calibri" pitchFamily="34" charset="0"/>
                <a:ea typeface="HY헤드라인M" pitchFamily="18" charset="-127"/>
                <a:cs typeface="Calibri" pitchFamily="34" charset="0"/>
              </a:rPr>
              <a:t>notifying an amount of points </a:t>
            </a:r>
            <a:r>
              <a:rPr lang="en-US" altLang="ko-KR" sz="1600">
                <a:solidFill>
                  <a:srgbClr val="000000"/>
                </a:solidFill>
                <a:latin typeface="Calibri" pitchFamily="34" charset="0"/>
                <a:ea typeface="HY헤드라인M" pitchFamily="18" charset="-127"/>
                <a:cs typeface="Calibri" pitchFamily="34" charset="0"/>
              </a:rPr>
              <a:t>to be donated and a name of a point recipient via the Internet; </a:t>
            </a:r>
          </a:p>
          <a:p>
            <a:pPr eaLnBrk="1" hangingPunct="1">
              <a:spcBef>
                <a:spcPct val="0"/>
              </a:spcBef>
              <a:buFontTx/>
              <a:buNone/>
            </a:pPr>
            <a:r>
              <a:rPr lang="en-US" altLang="ko-KR" sz="1600" b="1">
                <a:solidFill>
                  <a:srgbClr val="000000"/>
                </a:solidFill>
                <a:latin typeface="Calibri" pitchFamily="34" charset="0"/>
                <a:ea typeface="HY헤드라인M" pitchFamily="18" charset="-127"/>
                <a:cs typeface="Calibri" pitchFamily="34" charset="0"/>
              </a:rPr>
              <a:t>obtaining a phone number </a:t>
            </a:r>
            <a:r>
              <a:rPr lang="en-US" altLang="ko-KR" sz="1600">
                <a:solidFill>
                  <a:srgbClr val="000000"/>
                </a:solidFill>
                <a:latin typeface="Calibri" pitchFamily="34" charset="0"/>
                <a:ea typeface="HY헤드라인M" pitchFamily="18" charset="-127"/>
                <a:cs typeface="Calibri" pitchFamily="34" charset="0"/>
              </a:rPr>
              <a:t>of the point recipient based on the recipient's name stored in a means for storing a customer list; </a:t>
            </a:r>
          </a:p>
          <a:p>
            <a:pPr eaLnBrk="1" hangingPunct="1">
              <a:spcBef>
                <a:spcPct val="0"/>
              </a:spcBef>
              <a:buFontTx/>
              <a:buNone/>
            </a:pPr>
            <a:r>
              <a:rPr lang="en-US" altLang="ko-KR" sz="1600" b="1">
                <a:solidFill>
                  <a:srgbClr val="000000"/>
                </a:solidFill>
                <a:latin typeface="Calibri" pitchFamily="34" charset="0"/>
                <a:ea typeface="HY헤드라인M" pitchFamily="18" charset="-127"/>
                <a:cs typeface="Calibri" pitchFamily="34" charset="0"/>
              </a:rPr>
              <a:t>adding the points </a:t>
            </a:r>
            <a:r>
              <a:rPr lang="en-US" altLang="ko-KR" sz="1600">
                <a:solidFill>
                  <a:srgbClr val="000000"/>
                </a:solidFill>
                <a:latin typeface="Calibri" pitchFamily="34" charset="0"/>
                <a:ea typeface="HY헤드라인M" pitchFamily="18" charset="-127"/>
                <a:cs typeface="Calibri" pitchFamily="34" charset="0"/>
              </a:rPr>
              <a:t>to be received to points already received by the recipient stored in the means for storing the customer list; and</a:t>
            </a:r>
          </a:p>
          <a:p>
            <a:pPr eaLnBrk="1" hangingPunct="1">
              <a:spcBef>
                <a:spcPct val="0"/>
              </a:spcBef>
              <a:buFontTx/>
              <a:buNone/>
            </a:pPr>
            <a:r>
              <a:rPr lang="en-US" altLang="ko-KR" sz="1600" b="1">
                <a:solidFill>
                  <a:srgbClr val="000000"/>
                </a:solidFill>
                <a:latin typeface="Calibri" pitchFamily="34" charset="0"/>
                <a:ea typeface="HY헤드라인M" pitchFamily="18" charset="-127"/>
                <a:cs typeface="Calibri" pitchFamily="34" charset="0"/>
              </a:rPr>
              <a:t>notifying the points </a:t>
            </a:r>
            <a:r>
              <a:rPr lang="en-US" altLang="ko-KR" sz="1600">
                <a:solidFill>
                  <a:srgbClr val="000000"/>
                </a:solidFill>
                <a:latin typeface="Calibri" pitchFamily="34" charset="0"/>
                <a:ea typeface="HY헤드라인M" pitchFamily="18" charset="-127"/>
                <a:cs typeface="Calibri" pitchFamily="34" charset="0"/>
              </a:rPr>
              <a:t>to the recipient via the Internet</a:t>
            </a:r>
          </a:p>
        </p:txBody>
      </p:sp>
      <p:grpSp>
        <p:nvGrpSpPr>
          <p:cNvPr id="10" name="그룹 4"/>
          <p:cNvGrpSpPr>
            <a:grpSpLocks/>
          </p:cNvGrpSpPr>
          <p:nvPr/>
        </p:nvGrpSpPr>
        <p:grpSpPr bwMode="auto">
          <a:xfrm>
            <a:off x="328613" y="1196975"/>
            <a:ext cx="9226550" cy="2733675"/>
            <a:chOff x="328614" y="1414522"/>
            <a:chExt cx="9226550" cy="2734558"/>
          </a:xfrm>
        </p:grpSpPr>
        <p:sp>
          <p:nvSpPr>
            <p:cNvPr id="15" name="Rectangle 4"/>
            <p:cNvSpPr>
              <a:spLocks noChangeArrowheads="1"/>
            </p:cNvSpPr>
            <p:nvPr/>
          </p:nvSpPr>
          <p:spPr bwMode="auto">
            <a:xfrm>
              <a:off x="670907" y="1414522"/>
              <a:ext cx="8387773" cy="574318"/>
            </a:xfrm>
            <a:prstGeom prst="rect">
              <a:avLst/>
            </a:prstGeom>
            <a:solidFill>
              <a:schemeClr val="accent2">
                <a:lumMod val="20000"/>
                <a:lumOff val="80000"/>
              </a:schemeClr>
            </a:solidFill>
            <a:ln w="9525" cap="flat" cmpd="sng" algn="ctr">
              <a:noFill/>
              <a:prstDash val="solid"/>
            </a:ln>
            <a:effectLst>
              <a:innerShdw blurRad="114300">
                <a:schemeClr val="bg1">
                  <a:lumMod val="6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00000">
                      <a:lumMod val="75000"/>
                      <a:lumOff val="25000"/>
                    </a:srgbClr>
                  </a:solidFill>
                  <a:latin typeface="Calibri"/>
                  <a:ea typeface="+mn-ea"/>
                </a:rPr>
                <a:t>Claim 1</a:t>
              </a:r>
            </a:p>
          </p:txBody>
        </p:sp>
        <p:sp>
          <p:nvSpPr>
            <p:cNvPr id="16" name="직사각형 15"/>
            <p:cNvSpPr/>
            <p:nvPr/>
          </p:nvSpPr>
          <p:spPr>
            <a:xfrm>
              <a:off x="328614" y="1414522"/>
              <a:ext cx="9226550" cy="2734558"/>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prstClr val="white"/>
                </a:solidFill>
              </a:endParaRPr>
            </a:p>
          </p:txBody>
        </p:sp>
      </p:grpSp>
      <p:sp>
        <p:nvSpPr>
          <p:cNvPr id="17" name="Rectangle 11"/>
          <p:cNvSpPr>
            <a:spLocks noChangeArrowheads="1"/>
          </p:cNvSpPr>
          <p:nvPr/>
        </p:nvSpPr>
        <p:spPr bwMode="auto">
          <a:xfrm>
            <a:off x="827088" y="4941888"/>
            <a:ext cx="8051800" cy="146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0" bIns="36000"/>
          <a:lstStyle>
            <a:lvl1pPr marL="342900" indent="-342900" eaLnBrk="0" hangingPunct="0">
              <a:spcBef>
                <a:spcPct val="20000"/>
              </a:spcBef>
              <a:buFont typeface="Arial" charset="0"/>
              <a:buChar char="•"/>
              <a:defRPr sz="3200">
                <a:solidFill>
                  <a:schemeClr val="tx1"/>
                </a:solidFill>
                <a:latin typeface="맑은 고딕" pitchFamily="50" charset="-127"/>
                <a:ea typeface="맑은 고딕" pitchFamily="50" charset="-127"/>
              </a:defRPr>
            </a:lvl1pPr>
            <a:lvl2pPr marL="266700" indent="-266700" eaLnBrk="0" hangingPunct="0">
              <a:spcBef>
                <a:spcPct val="20000"/>
              </a:spcBef>
              <a:buFont typeface="Arial" charset="0"/>
              <a:buChar char="–"/>
              <a:defRPr sz="2800">
                <a:solidFill>
                  <a:schemeClr val="tx1"/>
                </a:solidFill>
                <a:latin typeface="맑은 고딕" pitchFamily="50" charset="-127"/>
                <a:ea typeface="맑은 고딕" pitchFamily="50" charset="-127"/>
              </a:defRPr>
            </a:lvl2pPr>
            <a:lvl3pPr marL="1143000" indent="-228600" eaLnBrk="0" hangingPunct="0">
              <a:spcBef>
                <a:spcPct val="20000"/>
              </a:spcBef>
              <a:buFont typeface="Arial" charset="0"/>
              <a:buChar char="•"/>
              <a:defRPr sz="2400">
                <a:solidFill>
                  <a:schemeClr val="tx1"/>
                </a:solidFill>
                <a:latin typeface="맑은 고딕" pitchFamily="50" charset="-127"/>
                <a:ea typeface="맑은 고딕" pitchFamily="50" charset="-127"/>
              </a:defRPr>
            </a:lvl3pPr>
            <a:lvl4pPr marL="16002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4pPr>
            <a:lvl5pPr marL="2057400" indent="-228600" eaLnBrk="0" hangingPunct="0">
              <a:spcBef>
                <a:spcPct val="20000"/>
              </a:spcBef>
              <a:buFont typeface="Arial" charset="0"/>
              <a:buChar char="»"/>
              <a:defRPr sz="2000">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buFont typeface="Arial" charset="0"/>
              <a:buChar char="»"/>
              <a:defRPr sz="2000">
                <a:solidFill>
                  <a:schemeClr val="tx1"/>
                </a:solidFill>
                <a:latin typeface="맑은 고딕" pitchFamily="50" charset="-127"/>
                <a:ea typeface="맑은 고딕" pitchFamily="50" charset="-127"/>
              </a:defRPr>
            </a:lvl9pPr>
          </a:lstStyle>
          <a:p>
            <a:pPr lvl="1" eaLnBrk="1" hangingPunct="1">
              <a:spcBef>
                <a:spcPct val="0"/>
              </a:spcBef>
              <a:spcAft>
                <a:spcPts val="600"/>
              </a:spcAft>
              <a:buClr>
                <a:srgbClr val="0C417B"/>
              </a:buClr>
              <a:buFont typeface="Arial" charset="0"/>
              <a:buChar char="•"/>
            </a:pPr>
            <a:r>
              <a:rPr kumimoji="0" lang="en-US" altLang="ko-KR" sz="1800">
                <a:solidFill>
                  <a:srgbClr val="000000"/>
                </a:solidFill>
                <a:latin typeface="Calibri" pitchFamily="34" charset="0"/>
              </a:rPr>
              <a:t>Claim 1 includes concrete means (Internet, a customer list, email, etc.) and interaction among them</a:t>
            </a:r>
          </a:p>
          <a:p>
            <a:pPr lvl="1" eaLnBrk="1" hangingPunct="1">
              <a:spcBef>
                <a:spcPct val="0"/>
              </a:spcBef>
              <a:spcAft>
                <a:spcPts val="600"/>
              </a:spcAft>
              <a:buClr>
                <a:srgbClr val="0C417B"/>
              </a:buClr>
              <a:buFont typeface="Arial" charset="0"/>
              <a:buChar char="•"/>
            </a:pPr>
            <a:r>
              <a:rPr kumimoji="0" lang="en-US" altLang="ko-KR" sz="1800">
                <a:solidFill>
                  <a:srgbClr val="000000"/>
                </a:solidFill>
                <a:latin typeface="Calibri" pitchFamily="34" charset="0"/>
              </a:rPr>
              <a:t>But, Claim 1 does not indicate what specific components perform the claimed step.  It could also read on "</a:t>
            </a:r>
            <a:r>
              <a:rPr kumimoji="0" lang="en-US" altLang="ko-KR" sz="1800" i="1">
                <a:solidFill>
                  <a:srgbClr val="000000"/>
                </a:solidFill>
                <a:latin typeface="Calibri" pitchFamily="34" charset="0"/>
              </a:rPr>
              <a:t>human operations</a:t>
            </a:r>
            <a:r>
              <a:rPr kumimoji="0" lang="en-US" altLang="ko-KR" sz="1800">
                <a:solidFill>
                  <a:srgbClr val="000000"/>
                </a:solidFill>
                <a:latin typeface="Calibri" pitchFamily="34" charset="0"/>
              </a:rPr>
              <a:t>" (as opposed to "</a:t>
            </a:r>
            <a:r>
              <a:rPr kumimoji="0" lang="en-US" altLang="ko-KR" sz="1800" i="1">
                <a:solidFill>
                  <a:srgbClr val="000000"/>
                </a:solidFill>
                <a:latin typeface="Calibri" pitchFamily="34" charset="0"/>
              </a:rPr>
              <a:t>software processing</a:t>
            </a:r>
            <a:r>
              <a:rPr kumimoji="0" lang="en-US" altLang="ko-KR" sz="1800">
                <a:solidFill>
                  <a:srgbClr val="000000"/>
                </a:solidFill>
                <a:latin typeface="Calibri" pitchFamily="34" charset="0"/>
              </a:rPr>
              <a:t>") which is prohibited subject matter </a:t>
            </a:r>
          </a:p>
        </p:txBody>
      </p:sp>
      <p:sp>
        <p:nvSpPr>
          <p:cNvPr id="18" name="Rectangle 4"/>
          <p:cNvSpPr>
            <a:spLocks noChangeArrowheads="1"/>
          </p:cNvSpPr>
          <p:nvPr/>
        </p:nvSpPr>
        <p:spPr bwMode="auto">
          <a:xfrm>
            <a:off x="683568" y="4221088"/>
            <a:ext cx="8387773" cy="574318"/>
          </a:xfrm>
          <a:prstGeom prst="rect">
            <a:avLst/>
          </a:prstGeom>
          <a:solidFill>
            <a:schemeClr val="accent6">
              <a:lumMod val="20000"/>
              <a:lumOff val="80000"/>
            </a:schemeClr>
          </a:solidFill>
          <a:ln w="9525" cap="flat" cmpd="sng" algn="ctr">
            <a:solidFill>
              <a:schemeClr val="accent6">
                <a:lumMod val="75000"/>
              </a:schemeClr>
            </a:solidFill>
            <a:prstDash val="solid"/>
          </a:ln>
          <a:effectLst>
            <a:innerShdw blurRad="114300">
              <a:schemeClr val="accent6">
                <a:lumMod val="75000"/>
              </a:schemeClr>
            </a:innerShdw>
          </a:effectLst>
        </p:spPr>
        <p:txBody>
          <a:bodyPr lIns="216000" tIns="0" rIns="36000" bIns="0" anchor="ctr"/>
          <a:lstStyle/>
          <a:p>
            <a:pPr fontAlgn="auto">
              <a:lnSpc>
                <a:spcPct val="110000"/>
              </a:lnSpc>
              <a:spcBef>
                <a:spcPts val="0"/>
              </a:spcBef>
              <a:spcAft>
                <a:spcPts val="0"/>
              </a:spcAft>
              <a:defRPr/>
            </a:pPr>
            <a:r>
              <a:rPr kumimoji="0" lang="en-US" altLang="ko-KR" sz="2200" dirty="0">
                <a:solidFill>
                  <a:srgbClr val="0C417B"/>
                </a:solidFill>
                <a:latin typeface="Calibri"/>
                <a:ea typeface="+mn-ea"/>
              </a:rPr>
              <a:t>KIPO Guidelines: Not Patentable</a:t>
            </a:r>
          </a:p>
        </p:txBody>
      </p:sp>
    </p:spTree>
    <p:extLst>
      <p:ext uri="{BB962C8B-B14F-4D97-AF65-F5344CB8AC3E}">
        <p14:creationId xmlns:p14="http://schemas.microsoft.com/office/powerpoint/2010/main" val="3263149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7644</TotalTime>
  <Words>1381</Words>
  <Application>Microsoft Macintosh PowerPoint</Application>
  <PresentationFormat>On-screen Show (4:3)</PresentationFormat>
  <Paragraphs>147</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Calibri</vt:lpstr>
      <vt:lpstr>HY헤드라인M</vt:lpstr>
      <vt:lpstr>KoPub돋움체 Medium</vt:lpstr>
      <vt:lpstr>Times New Roman</vt:lpstr>
      <vt:lpstr>Verdana</vt:lpstr>
      <vt:lpstr>Vrinda</vt:lpstr>
      <vt:lpstr>Wingdings</vt:lpstr>
      <vt:lpstr>굴림</vt:lpstr>
      <vt:lpstr>맑은 고딕</vt:lpstr>
      <vt:lpstr>바탕</vt: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Administrator</dc:creator>
  <cp:lastModifiedBy>tony rollins</cp:lastModifiedBy>
  <cp:revision>481</cp:revision>
  <cp:lastPrinted>2016-04-25T06:33:20Z</cp:lastPrinted>
  <dcterms:created xsi:type="dcterms:W3CDTF">2012-02-20T11:38:18Z</dcterms:created>
  <dcterms:modified xsi:type="dcterms:W3CDTF">2018-09-20T14:54:48Z</dcterms:modified>
</cp:coreProperties>
</file>