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517" r:id="rId3"/>
    <p:sldId id="514" r:id="rId4"/>
    <p:sldId id="515" r:id="rId5"/>
    <p:sldId id="516" r:id="rId6"/>
    <p:sldId id="512" r:id="rId7"/>
    <p:sldId id="513" r:id="rId8"/>
    <p:sldId id="523" r:id="rId9"/>
    <p:sldId id="499" r:id="rId10"/>
    <p:sldId id="500" r:id="rId11"/>
    <p:sldId id="502" r:id="rId12"/>
    <p:sldId id="503" r:id="rId13"/>
    <p:sldId id="504" r:id="rId14"/>
    <p:sldId id="505" r:id="rId15"/>
    <p:sldId id="506" r:id="rId16"/>
    <p:sldId id="507" r:id="rId17"/>
    <p:sldId id="508" r:id="rId18"/>
    <p:sldId id="509" r:id="rId19"/>
    <p:sldId id="510" r:id="rId20"/>
    <p:sldId id="518" r:id="rId21"/>
    <p:sldId id="519" r:id="rId22"/>
    <p:sldId id="520" r:id="rId23"/>
    <p:sldId id="521" r:id="rId24"/>
    <p:sldId id="522" r:id="rId25"/>
    <p:sldId id="451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D0D"/>
    <a:srgbClr val="FF0000"/>
    <a:srgbClr val="FB2211"/>
    <a:srgbClr val="4F81BD"/>
    <a:srgbClr val="3B64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7" autoAdjust="0"/>
    <p:restoredTop sz="50000" autoAdjust="0"/>
  </p:normalViewPr>
  <p:slideViewPr>
    <p:cSldViewPr>
      <p:cViewPr>
        <p:scale>
          <a:sx n="66" d="100"/>
          <a:sy n="66" d="100"/>
        </p:scale>
        <p:origin x="1856" y="1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A6D9F498-E47D-4918-BF9E-4422439DE839}" type="datetimeFigureOut">
              <a:rPr lang="en-US" smtClean="0"/>
              <a:t>9/27/18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EE700B8B-053E-4068-A8FF-41B2C58514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502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6884A028-D54D-4BCB-935C-C4C37C393A95}" type="datetimeFigureOut">
              <a:rPr lang="en-US" smtClean="0"/>
              <a:t>9/27/18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F1F4FBC2-F208-4B82-AC5D-2BBB66ADAE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250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4FBC2-F208-4B82-AC5D-2BBB66ADAE8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109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B53847-8DAF-4923-B60D-66FB4330F6DF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4831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3A376-C631-427C-8C63-199EB135E3F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446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23C14-F9B7-4CFD-9F26-29D8A4682C6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249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0590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B53847-8DAF-4923-B60D-66FB4330F6DF}" type="slidenum">
              <a:rPr lang="en-US" altLang="ja-JP" smtClean="0"/>
              <a:pPr>
                <a:defRPr/>
              </a:pPr>
              <a:t>22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4831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B53847-8DAF-4923-B60D-66FB4330F6DF}" type="slidenum">
              <a:rPr lang="en-US" altLang="ja-JP" smtClean="0"/>
              <a:pPr>
                <a:defRPr/>
              </a:pPr>
              <a:t>23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4831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B53847-8DAF-4923-B60D-66FB4330F6DF}" type="slidenum">
              <a:rPr lang="en-US" altLang="ja-JP" smtClean="0"/>
              <a:pPr>
                <a:defRPr/>
              </a:pPr>
              <a:t>24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4831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5029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4419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1069E167-2F41-4316-A536-5C92C5D281B6}" type="datetimeFigureOut">
              <a:rPr lang="en-US" smtClean="0"/>
              <a:t>9/27/18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A5EC-B224-4D56-9FFA-93ACC51AB9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01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1069E167-2F41-4316-A536-5C92C5D281B6}" type="datetimeFigureOut">
              <a:rPr lang="en-US" smtClean="0"/>
              <a:t>9/27/18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A5EC-B224-4D56-9FFA-93ACC51AB9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248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1069E167-2F41-4316-A536-5C92C5D281B6}" type="datetimeFigureOut">
              <a:rPr lang="en-US" smtClean="0"/>
              <a:t>9/27/18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A5EC-B224-4D56-9FFA-93ACC51AB9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26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2057400"/>
            <a:ext cx="77724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43200" y="457200"/>
            <a:ext cx="6324600" cy="838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3pPr marL="0" indent="0">
              <a:buFontTx/>
              <a:buNone/>
              <a:defRPr sz="5000" b="0" i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7391400" y="61722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sz="2000" b="1" i="1" dirty="0">
                <a:latin typeface="Bank Gothic Medium BT" charset="0"/>
              </a:rPr>
              <a:t>AIPLA</a:t>
            </a:r>
            <a:r>
              <a:rPr lang="en-US" altLang="en-US" sz="2000" i="1" dirty="0">
                <a:latin typeface="Bank Gothic Medium BT" charset="0"/>
              </a:rPr>
              <a:t> </a:t>
            </a:r>
            <a:r>
              <a:rPr lang="en-US" altLang="en-US" dirty="0"/>
              <a:t>2016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C85F44D-4B9C-4944-A167-AA51D2C786B3}" type="slidenum">
              <a:rPr lang="en-US" altLang="en-US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819240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2057400"/>
            <a:ext cx="77724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43200" y="457200"/>
            <a:ext cx="6324600" cy="838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3pPr marL="0" indent="0">
              <a:buFontTx/>
              <a:buNone/>
              <a:defRPr sz="5000" b="0" i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7391400" y="61722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sz="2000" b="1" i="1" dirty="0">
                <a:latin typeface="Bank Gothic Medium BT" charset="0"/>
              </a:rPr>
              <a:t>AIPLA</a:t>
            </a:r>
            <a:r>
              <a:rPr lang="en-US" altLang="en-US" sz="2000" i="1" dirty="0">
                <a:latin typeface="Bank Gothic Medium BT" charset="0"/>
              </a:rPr>
              <a:t> </a:t>
            </a:r>
            <a:r>
              <a:rPr lang="en-US" altLang="en-US" dirty="0"/>
              <a:t>2016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C85F44D-4B9C-4944-A167-AA51D2C786B3}" type="slidenum">
              <a:rPr lang="en-US" altLang="en-US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13705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1069E167-2F41-4316-A536-5C92C5D281B6}" type="datetimeFigureOut">
              <a:rPr lang="en-US" smtClean="0"/>
              <a:t>9/27/18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 sz="1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D60A5EC-B224-4D56-9FFA-93ACC51AB9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03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1069E167-2F41-4316-A536-5C92C5D281B6}" type="datetimeFigureOut">
              <a:rPr lang="en-US" smtClean="0"/>
              <a:t>9/27/18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A5EC-B224-4D56-9FFA-93ACC51AB9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263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1069E167-2F41-4316-A536-5C92C5D281B6}" type="datetimeFigureOut">
              <a:rPr lang="en-US" smtClean="0"/>
              <a:t>9/27/18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A5EC-B224-4D56-9FFA-93ACC51AB9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056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1069E167-2F41-4316-A536-5C92C5D281B6}" type="datetimeFigureOut">
              <a:rPr lang="en-US" smtClean="0"/>
              <a:t>9/27/18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A5EC-B224-4D56-9FFA-93ACC51AB9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465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1069E167-2F41-4316-A536-5C92C5D281B6}" type="datetimeFigureOut">
              <a:rPr lang="en-US" smtClean="0"/>
              <a:t>9/27/18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A5EC-B224-4D56-9FFA-93ACC51AB9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50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1069E167-2F41-4316-A536-5C92C5D281B6}" type="datetimeFigureOut">
              <a:rPr lang="en-US" smtClean="0"/>
              <a:t>9/27/18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A5EC-B224-4D56-9FFA-93ACC51AB9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4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1069E167-2F41-4316-A536-5C92C5D281B6}" type="datetimeFigureOut">
              <a:rPr lang="en-US" smtClean="0"/>
              <a:t>9/27/18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A5EC-B224-4D56-9FFA-93ACC51AB9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10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1069E167-2F41-4316-A536-5C92C5D281B6}" type="datetimeFigureOut">
              <a:rPr lang="en-US" smtClean="0"/>
              <a:t>9/27/18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A5EC-B224-4D56-9FFA-93ACC51AB9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53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g"/><Relationship Id="rId16" Type="http://schemas.openxmlformats.org/officeDocument/2006/relationships/image" Target="../media/image2.jpg"/><Relationship Id="rId17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100"/>
            <a:stretch/>
          </p:blipFill>
          <p:spPr>
            <a:xfrm>
              <a:off x="0" y="6199047"/>
              <a:ext cx="9144000" cy="658953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 userDrawn="1"/>
          </p:nvGrpSpPr>
          <p:grpSpPr>
            <a:xfrm>
              <a:off x="0" y="5943600"/>
              <a:ext cx="9144000" cy="533400"/>
              <a:chOff x="0" y="5943600"/>
              <a:chExt cx="9144000" cy="533400"/>
            </a:xfrm>
            <a:solidFill>
              <a:schemeClr val="bg1"/>
            </a:solidFill>
          </p:grpSpPr>
          <p:sp>
            <p:nvSpPr>
              <p:cNvPr id="12" name="Wave 11"/>
              <p:cNvSpPr/>
              <p:nvPr userDrawn="1"/>
            </p:nvSpPr>
            <p:spPr>
              <a:xfrm>
                <a:off x="0" y="5943600"/>
                <a:ext cx="4495800" cy="533400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Wave 12"/>
              <p:cNvSpPr/>
              <p:nvPr userDrawn="1"/>
            </p:nvSpPr>
            <p:spPr>
              <a:xfrm>
                <a:off x="4495800" y="5943600"/>
                <a:ext cx="4648200" cy="533400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D60A5EC-B224-4D56-9FFA-93ACC51AB93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-11185" y="0"/>
            <a:ext cx="9155185" cy="647700"/>
            <a:chOff x="0" y="381000"/>
            <a:chExt cx="9155185" cy="647700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07" b="77424"/>
            <a:stretch/>
          </p:blipFill>
          <p:spPr>
            <a:xfrm>
              <a:off x="11185" y="381000"/>
              <a:ext cx="9144000" cy="457200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 userDrawn="1"/>
          </p:nvGrpSpPr>
          <p:grpSpPr>
            <a:xfrm>
              <a:off x="0" y="685800"/>
              <a:ext cx="9155185" cy="342900"/>
              <a:chOff x="0" y="838200"/>
              <a:chExt cx="9448800" cy="685800"/>
            </a:xfrm>
            <a:solidFill>
              <a:schemeClr val="bg1"/>
            </a:solidFill>
          </p:grpSpPr>
          <p:sp>
            <p:nvSpPr>
              <p:cNvPr id="20" name="Wave 19"/>
              <p:cNvSpPr/>
              <p:nvPr userDrawn="1"/>
            </p:nvSpPr>
            <p:spPr>
              <a:xfrm>
                <a:off x="0" y="838200"/>
                <a:ext cx="4724400" cy="685800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Wave 20"/>
              <p:cNvSpPr/>
              <p:nvPr userDrawn="1"/>
            </p:nvSpPr>
            <p:spPr>
              <a:xfrm>
                <a:off x="4724400" y="838200"/>
                <a:ext cx="4724400" cy="685800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2937"/>
            <a:ext cx="2895600" cy="44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0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thomas@sughrue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67000"/>
            <a:ext cx="5448300" cy="2079625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ea typeface="굴림" charset="-127"/>
              </a:rPr>
              <a:t>Substantive and Procedural </a:t>
            </a:r>
            <a:r>
              <a:rPr lang="en-US" sz="4900" dirty="0" smtClean="0">
                <a:latin typeface="+mj-lt"/>
                <a:ea typeface="굴림" charset="-127"/>
              </a:rPr>
              <a:t>Patent Law Harmonisation </a:t>
            </a:r>
            <a:br>
              <a:rPr lang="en-US" sz="4900" dirty="0" smtClean="0">
                <a:latin typeface="+mj-lt"/>
                <a:ea typeface="굴림" charset="-127"/>
              </a:rPr>
            </a:br>
            <a:r>
              <a:rPr lang="en-US" dirty="0" smtClean="0">
                <a:latin typeface="+mj-lt"/>
                <a:ea typeface="굴림" charset="-127"/>
              </a:rPr>
              <a:t/>
            </a:r>
            <a:br>
              <a:rPr lang="en-US" dirty="0" smtClean="0">
                <a:latin typeface="+mj-lt"/>
                <a:ea typeface="굴림" charset="-127"/>
              </a:rPr>
            </a:br>
            <a:endParaRPr lang="en-US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4343400" cy="1066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ko-KR" sz="2400" dirty="0" smtClean="0">
                <a:latin typeface="+mj-lt"/>
                <a:ea typeface="굴림" charset="-127"/>
              </a:rPr>
              <a:t>Tenth Global Network Summit</a:t>
            </a:r>
            <a:endParaRPr lang="en-US" altLang="ko-KR" sz="2400" dirty="0">
              <a:latin typeface="+mj-lt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400" dirty="0" smtClean="0">
                <a:latin typeface="+mj-lt"/>
                <a:ea typeface="굴림" charset="-127"/>
              </a:rPr>
              <a:t>Alan J. Kasper</a:t>
            </a:r>
          </a:p>
          <a:p>
            <a:pPr>
              <a:lnSpc>
                <a:spcPct val="80000"/>
              </a:lnSpc>
            </a:pPr>
            <a:r>
              <a:rPr lang="en-US" altLang="ko-KR" sz="2400" dirty="0" smtClean="0">
                <a:latin typeface="+mj-lt"/>
                <a:ea typeface="굴림" charset="-127"/>
              </a:rPr>
              <a:t>September 27, 2018</a:t>
            </a:r>
            <a:endParaRPr lang="en-US" altLang="ko-KR" sz="2400" dirty="0">
              <a:latin typeface="+mj-lt"/>
              <a:ea typeface="굴림" charset="-127"/>
            </a:endParaRPr>
          </a:p>
          <a:p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5934670"/>
            <a:ext cx="533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b="1" dirty="0">
                <a:solidFill>
                  <a:prstClr val="black"/>
                </a:solidFill>
                <a:latin typeface="Arial Unicode MS" pitchFamily="34" charset="-128"/>
              </a:rPr>
              <a:t>The views shown in these slides are the speaker‘s personal views, and do not represent the views of Sughrue Mion </a:t>
            </a:r>
            <a:r>
              <a:rPr lang="en-US" altLang="ko-KR" b="1" dirty="0" smtClean="0">
                <a:solidFill>
                  <a:prstClr val="black"/>
                </a:solidFill>
                <a:latin typeface="Arial Unicode MS" pitchFamily="34" charset="-128"/>
              </a:rPr>
              <a:t>PLLC</a:t>
            </a:r>
            <a:endParaRPr lang="en-US" altLang="ko-KR" b="1" dirty="0">
              <a:solidFill>
                <a:prstClr val="black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546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2CEE0E-C23D-4751-8629-43C40A7DB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34" y="1171640"/>
            <a:ext cx="8844566" cy="5000560"/>
          </a:xfrm>
        </p:spPr>
        <p:txBody>
          <a:bodyPr>
            <a:no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Address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concerns on certainty, fairness to the third party and fairness to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applicant or patent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owner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Proposals under discussion: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New procedures for third party submission of PFD before and after grant that require an applicant’s response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Statement after the grant could be barred if the patentee in bad faith did not file a Statement prior to grant 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Whether Statement may be filed </a:t>
            </a:r>
            <a:r>
              <a:rPr lang="en-US" altLang="ja-JP" sz="2000"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US" altLang="ja-JP" sz="2000" smtClean="0">
                <a:latin typeface="Arial" panose="020B0604020202020204" pitchFamily="34" charset="0"/>
                <a:cs typeface="Arial" panose="020B0604020202020204" pitchFamily="34" charset="0"/>
              </a:rPr>
              <a:t>application publication and after grant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, and what consequences might apply for doing </a:t>
            </a:r>
            <a:r>
              <a:rPr lang="en-US" altLang="ja-JP" sz="200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altLang="ja-JP" sz="20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/>
            <a:r>
              <a:rPr lang="en-US" altLang="ja-JP" sz="2000" smtClean="0">
                <a:latin typeface="Arial" panose="020B0604020202020204" pitchFamily="34" charset="0"/>
                <a:cs typeface="Arial" panose="020B0604020202020204" pitchFamily="34" charset="0"/>
              </a:rPr>
              <a:t>Should requirements for submission after publication differ from those after grant?  </a:t>
            </a:r>
            <a:endParaRPr lang="en-US" altLang="ja-JP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Grace Period a matter of law that should apply throughout the life of a patent?</a:t>
            </a:r>
            <a:endParaRPr lang="en-US" sz="2000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86E8E59-9CE8-48D2-978A-15FFB261C537}"/>
              </a:ext>
            </a:extLst>
          </p:cNvPr>
          <p:cNvSpPr/>
          <p:nvPr/>
        </p:nvSpPr>
        <p:spPr>
          <a:xfrm>
            <a:off x="6114315" y="381000"/>
            <a:ext cx="30595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GRACE PERIOD</a:t>
            </a:r>
            <a:endParaRPr lang="en-US" sz="240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9D34C0E-D66F-4344-899B-E6F60BBF52B3}"/>
              </a:ext>
            </a:extLst>
          </p:cNvPr>
          <p:cNvSpPr txBox="1">
            <a:spLocks/>
          </p:cNvSpPr>
          <p:nvPr/>
        </p:nvSpPr>
        <p:spPr bwMode="auto">
          <a:xfrm>
            <a:off x="8534400" y="6553200"/>
            <a:ext cx="609600" cy="300681"/>
          </a:xfrm>
          <a:prstGeom prst="rect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ctr" defTabSz="914400" rtl="0" eaLnBrk="0" latinLnBrk="0" hangingPunct="0"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fld id="{59B43FCD-466B-4ADD-86B4-BDD164A048DE}" type="slidenum">
              <a:rPr lang="en-US" altLang="en-US" smtClean="0">
                <a:solidFill>
                  <a:srgbClr val="FFFFFF"/>
                </a:solidFill>
                <a:latin typeface="Century Gothic" pitchFamily="34" charset="0"/>
              </a:rPr>
              <a:pPr eaLnBrk="1" hangingPunct="1"/>
              <a:t>10</a:t>
            </a:fld>
            <a:endParaRPr lang="en-US" altLang="en-US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81000" y="537864"/>
            <a:ext cx="8305800" cy="762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Asserting Grace Period/Submission of Statement </a:t>
            </a:r>
            <a:r>
              <a:rPr lang="en-US" sz="24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Publication of the Application and </a:t>
            </a:r>
            <a:r>
              <a:rPr lang="en-US" sz="2400" b="1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Patent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</a:p>
        </p:txBody>
      </p:sp>
    </p:spTree>
    <p:extLst>
      <p:ext uri="{BB962C8B-B14F-4D97-AF65-F5344CB8AC3E}">
        <p14:creationId xmlns:p14="http://schemas.microsoft.com/office/powerpoint/2010/main" val="2360581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6553200"/>
            <a:ext cx="609600" cy="30068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9B43FCD-466B-4ADD-86B4-BDD164A048DE}" type="slidenum">
              <a:rPr lang="en-US" altLang="en-US" smtClean="0">
                <a:solidFill>
                  <a:srgbClr val="FFFFFF"/>
                </a:solidFill>
                <a:latin typeface="Century Gothic" pitchFamily="34" charset="0"/>
              </a:rPr>
              <a:pPr eaLnBrk="1" hangingPunct="1"/>
              <a:t>11</a:t>
            </a:fld>
            <a:endParaRPr lang="en-US" altLang="en-US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839200" cy="42672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Defense for Intervening Users (DIU):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DIU is a potential penalty for not filing a timely Statement.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DIU has limitations and protections similar to scope of PUR.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the DIU to apply the Applicant does the following: </a:t>
            </a:r>
          </a:p>
          <a:p>
            <a:pPr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makes a PFD,</a:t>
            </a:r>
          </a:p>
          <a:p>
            <a:pPr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fails to file a timely statement, so there is no accelerated publication of the application 18 months after the PFD, </a:t>
            </a:r>
          </a:p>
          <a:p>
            <a:pPr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later claims the benefit of the grace period.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the 3d party does the following : </a:t>
            </a:r>
          </a:p>
          <a:p>
            <a:pPr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conducts sufficient activity during a critical period after the filing date.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consensus on whether the 3d party needs to rely on the PFD.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9000" y="381000"/>
            <a:ext cx="5715000" cy="533400"/>
          </a:xfrm>
        </p:spPr>
        <p:txBody>
          <a:bodyPr/>
          <a:lstStyle/>
          <a:p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Defense for Intervening Users (DIU)</a:t>
            </a:r>
            <a:endParaRPr lang="en-US" sz="2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381000" y="537864"/>
            <a:ext cx="8305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Defense for Intervening Users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[OPTIONAL]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986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6553200"/>
            <a:ext cx="609600" cy="30068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9B43FCD-466B-4ADD-86B4-BDD164A048DE}" type="slidenum">
              <a:rPr lang="en-US" altLang="en-US" smtClean="0">
                <a:solidFill>
                  <a:srgbClr val="FFFFFF"/>
                </a:solidFill>
                <a:latin typeface="Century Gothic" pitchFamily="34" charset="0"/>
              </a:rPr>
              <a:pPr eaLnBrk="1" hangingPunct="1"/>
              <a:t>12</a:t>
            </a:fld>
            <a:endParaRPr lang="en-US" altLang="en-US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876800"/>
          </a:xfrm>
        </p:spPr>
        <p:txBody>
          <a:bodyPr>
            <a:normAutofit/>
          </a:bodyPr>
          <a:lstStyle/>
          <a:p>
            <a:pPr lvl="0"/>
            <a:r>
              <a:rPr lang="en-US" sz="2400" b="1" u="sng">
                <a:latin typeface="Arial" panose="020B0604020202020204" pitchFamily="34" charset="0"/>
                <a:cs typeface="Arial" panose="020B0604020202020204" pitchFamily="34" charset="0"/>
              </a:rPr>
              <a:t>Underlying Policies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Protect interests of an independent inventor who develops an invention that is later patented by another inventor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PURs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 not apply when the third party obtained or used the relevant knowledge of the invention in an illegal way.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consensus on whether PURs apply where the 3d party derived knowledge of the invention from a pre-filing disclosure (PFD) of the patentee, innocently and in good faith.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PURs should be limited: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geographic area of the activity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right to assign or license to others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10200" y="457200"/>
            <a:ext cx="3733800" cy="381000"/>
          </a:xfrm>
        </p:spPr>
        <p:txBody>
          <a:bodyPr>
            <a:normAutofit fontScale="90000"/>
          </a:bodyPr>
          <a:lstStyle/>
          <a:p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USER RIGHTS</a:t>
            </a:r>
            <a:endParaRPr lang="en-US" sz="2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81000" y="537864"/>
            <a:ext cx="8305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/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Prior User Rights (PURs)</a:t>
            </a:r>
            <a:endParaRPr lang="en-US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917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6553200"/>
            <a:ext cx="609600" cy="30068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9B43FCD-466B-4ADD-86B4-BDD164A048DE}" type="slidenum">
              <a:rPr lang="en-US" altLang="en-US" smtClean="0">
                <a:solidFill>
                  <a:srgbClr val="FFFFFF"/>
                </a:solidFill>
                <a:latin typeface="Century Gothic" pitchFamily="34" charset="0"/>
              </a:rPr>
              <a:pPr eaLnBrk="1" hangingPunct="1"/>
              <a:t>13</a:t>
            </a:fld>
            <a:endParaRPr lang="en-US" altLang="en-US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14600"/>
            <a:ext cx="8839200" cy="3581400"/>
          </a:xfrm>
        </p:spPr>
        <p:txBody>
          <a:bodyPr/>
          <a:lstStyle/>
          <a:p>
            <a:pPr lvl="0"/>
            <a:r>
              <a:rPr kumimoji="1"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Relation </a:t>
            </a:r>
            <a:r>
              <a:rPr kumimoji="1"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between Third Party Activity and the Patent Owner activity or PFD (Derivation</a:t>
            </a:r>
            <a:r>
              <a:rPr kumimoji="1"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does/ does not disqualify</a:t>
            </a:r>
            <a:r>
              <a:rPr kumimoji="1"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kumimoji="1"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Scope of PUR Defense (limited right to continue commercial activity – </a:t>
            </a:r>
            <a:r>
              <a:rPr kumimoji="1"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under discussion</a:t>
            </a:r>
            <a:r>
              <a:rPr kumimoji="1"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lvl="0" indent="0">
              <a:buNone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143000"/>
            <a:ext cx="8686800" cy="1143000"/>
          </a:xfrm>
        </p:spPr>
        <p:txBody>
          <a:bodyPr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PRIOR USER RIGHTS-  Issues under discussion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1800" i="1" spc="-5" dirty="0" smtClean="0">
                <a:solidFill>
                  <a:srgbClr val="FF0000"/>
                </a:solidFill>
                <a:latin typeface="Arial"/>
                <a:cs typeface="Arial"/>
              </a:rPr>
              <a:t>alternative/open </a:t>
            </a:r>
            <a:r>
              <a:rPr lang="en-US" sz="1800" i="1" spc="-5" dirty="0">
                <a:solidFill>
                  <a:srgbClr val="FF0000"/>
                </a:solidFill>
                <a:latin typeface="Arial"/>
                <a:cs typeface="Arial"/>
              </a:rPr>
              <a:t>positions under</a:t>
            </a:r>
            <a:r>
              <a:rPr lang="en-US" sz="1800" i="1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800" i="1" spc="-5" dirty="0">
                <a:solidFill>
                  <a:srgbClr val="FF0000"/>
                </a:solidFill>
                <a:latin typeface="Arial"/>
                <a:cs typeface="Arial"/>
              </a:rPr>
              <a:t>discussion in red italics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410200" y="495300"/>
            <a:ext cx="3708042" cy="381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91440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21254F"/>
                </a:solidFill>
                <a:latin typeface="Century Gothic"/>
                <a:ea typeface="ＭＳ Ｐゴシック" charset="0"/>
                <a:cs typeface="Century Gothic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21254F"/>
                </a:solidFill>
                <a:latin typeface="Century Gothic" charset="0"/>
                <a:ea typeface="ＭＳ Ｐゴシック" charset="0"/>
                <a:cs typeface="Century Gothic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21254F"/>
                </a:solidFill>
                <a:latin typeface="Century Gothic" charset="0"/>
                <a:ea typeface="ＭＳ Ｐゴシック" charset="0"/>
                <a:cs typeface="Century Gothic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21254F"/>
                </a:solidFill>
                <a:latin typeface="Century Gothic" charset="0"/>
                <a:ea typeface="ＭＳ Ｐゴシック" charset="0"/>
                <a:cs typeface="Century Gothic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21254F"/>
                </a:solidFill>
                <a:latin typeface="Century Gothic" charset="0"/>
                <a:ea typeface="ＭＳ Ｐゴシック" charset="0"/>
                <a:cs typeface="Century Gothic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USER RIGHTS</a:t>
            </a:r>
            <a:endParaRPr lang="en-US" sz="2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18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6553200"/>
            <a:ext cx="609600" cy="30068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9B43FCD-466B-4ADD-86B4-BDD164A048DE}" type="slidenum">
              <a:rPr lang="en-US" altLang="en-US" smtClean="0">
                <a:solidFill>
                  <a:srgbClr val="FFFFFF"/>
                </a:solidFill>
                <a:latin typeface="Century Gothic" pitchFamily="34" charset="0"/>
              </a:rPr>
              <a:pPr eaLnBrk="1" hangingPunct="1"/>
              <a:t>14</a:t>
            </a:fld>
            <a:endParaRPr lang="en-US" altLang="en-US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/>
          <a:p>
            <a:pPr lvl="0"/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Underlying Policies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Avoid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undue proliferation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of IP rights (patent thickets) but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Allow protection of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incremental innovation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over secret prior art (unpublished prior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CA Issues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Policies best served by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Self Collision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Anti-Self collision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Should applicants be favored over third parties?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Anti-Self Collision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what should be the relevant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(time period of anti-self collision) and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(how different do the applications have to be) for use of an Applicant's Unpublished Work as Secret Prior Art (SPA)?</a:t>
            </a:r>
          </a:p>
          <a:p>
            <a:pPr lvl="2">
              <a:tabLst>
                <a:tab pos="538163" algn="l"/>
              </a:tabLs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Against Applicant</a:t>
            </a:r>
          </a:p>
          <a:p>
            <a:pPr lvl="2">
              <a:tabLst>
                <a:tab pos="538163" algn="l"/>
              </a:tabLs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Against  a Third Party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PCT Applications: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What treatment of PCT Applications as SPA</a:t>
            </a:r>
          </a:p>
          <a:p>
            <a:pPr lvl="2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erely on active designation to enter National Stage, or</a:t>
            </a:r>
          </a:p>
          <a:p>
            <a:pPr lvl="2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after entry into the National Stage?</a:t>
            </a:r>
          </a:p>
          <a:p>
            <a:pPr marL="0" lv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14800" y="381000"/>
            <a:ext cx="4953000" cy="457200"/>
          </a:xfrm>
        </p:spPr>
        <p:txBody>
          <a:bodyPr/>
          <a:lstStyle/>
          <a:p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CONFLICTING APPLICATIONS</a:t>
            </a:r>
            <a:endParaRPr lang="en-US" sz="2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81000" y="381000"/>
            <a:ext cx="8305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/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CONFLICTING APPLICATIONS</a:t>
            </a:r>
            <a:endParaRPr lang="en-US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836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6553200"/>
            <a:ext cx="609600" cy="30068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9B43FCD-466B-4ADD-86B4-BDD164A048DE}" type="slidenum">
              <a:rPr lang="en-US" altLang="en-US" smtClean="0">
                <a:solidFill>
                  <a:srgbClr val="FFFFFF"/>
                </a:solidFill>
                <a:latin typeface="Century Gothic" pitchFamily="34" charset="0"/>
              </a:rPr>
              <a:pPr eaLnBrk="1" hangingPunct="1"/>
              <a:t>15</a:t>
            </a:fld>
            <a:endParaRPr lang="en-US" altLang="en-US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43000"/>
            <a:ext cx="8458200" cy="5112944"/>
          </a:xfrm>
        </p:spPr>
        <p:txBody>
          <a:bodyPr/>
          <a:lstStyle/>
          <a:p>
            <a:pPr marL="273050" lvl="1" indent="-273050">
              <a:spcBef>
                <a:spcPts val="575"/>
              </a:spcBef>
              <a:buFont typeface="Wingdings 2" pitchFamily="18" charset="2"/>
              <a:buChar char=""/>
            </a:pP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Consensus on Principle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Applicant should be able to protect incremental improvements over the original filed application before its publication</a:t>
            </a:r>
          </a:p>
          <a:p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Consensus on Definition of Anti-Self Collision: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“Collision” is whether Specification including Claims of earlier-filed application collides with Claims of later-filed application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Conflicting Application and Double Patenting are two different concepts that will be considered separately.</a:t>
            </a:r>
          </a:p>
          <a:p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Consensus on Prior Art Status after Publication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Published Application is Prior Art on publication and is not Graced</a:t>
            </a:r>
          </a:p>
          <a:p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Consensus on Definition of "Distance":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67200" y="381000"/>
            <a:ext cx="4724400" cy="457200"/>
          </a:xfrm>
        </p:spPr>
        <p:txBody>
          <a:bodyPr/>
          <a:lstStyle/>
          <a:p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CONFLICTING APPLICATIONS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86CE185-5818-499C-85FA-A884A68483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00" t="6075" r="4603" b="12293"/>
          <a:stretch/>
        </p:blipFill>
        <p:spPr>
          <a:xfrm>
            <a:off x="-8586" y="4876800"/>
            <a:ext cx="8229600" cy="1981200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381000" y="537864"/>
            <a:ext cx="8153400" cy="528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Conflicting Applications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231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304800"/>
            <a:ext cx="5147102" cy="533400"/>
          </a:xfrm>
        </p:spPr>
        <p:txBody>
          <a:bodyPr>
            <a:no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CONFLICTING APPLICATIONS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2362200"/>
            <a:ext cx="8460001" cy="403860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Self- or Anti-Self Collision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- Unpublished applications by the same Applicant </a:t>
            </a:r>
            <a:r>
              <a:rPr lang="en-US" sz="2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[should][should not</a:t>
            </a:r>
            <a:r>
              <a:rPr lang="en-US" sz="26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sz="2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have prior art effect against their later applications.</a:t>
            </a:r>
          </a:p>
          <a:p>
            <a:pPr lvl="1"/>
            <a:r>
              <a:rPr lang="en-US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Applicant vs Third Partie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 – Distance </a:t>
            </a:r>
            <a:r>
              <a:rPr lang="en-US" sz="2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[should][should not]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be more favorable for Applicants than third parties. 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- If “Anti-Self Collision” adopted, it would apply for period of </a:t>
            </a:r>
            <a:r>
              <a:rPr lang="en-US" sz="2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[12][18]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months after the first application filing date.</a:t>
            </a:r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en-US" sz="2200" i="0" dirty="0">
                <a:latin typeface="Arial" panose="020B0604020202020204" pitchFamily="34" charset="0"/>
                <a:cs typeface="Arial" panose="020B0604020202020204" pitchFamily="34" charset="0"/>
              </a:rPr>
              <a:t>If 12 months, the remaining 6 months would be subject to the same Distance standard as for third parties.</a:t>
            </a:r>
          </a:p>
          <a:p>
            <a:pPr lvl="1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6"/>
          <p:cNvSpPr txBox="1">
            <a:spLocks/>
          </p:cNvSpPr>
          <p:nvPr/>
        </p:nvSpPr>
        <p:spPr>
          <a:xfrm>
            <a:off x="8382000" y="6553201"/>
            <a:ext cx="765602" cy="327454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0" tIns="0" rIns="0" bIns="0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FFFFFF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115C0A-1D64-4497-8E60-3AA5FE6F6D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603795"/>
            <a:ext cx="86867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Conflicting Applications - Issues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under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spc="-5" dirty="0" smtClean="0">
                <a:solidFill>
                  <a:srgbClr val="FF0000"/>
                </a:solidFill>
                <a:latin typeface="Arial"/>
                <a:cs typeface="Arial"/>
              </a:rPr>
              <a:t>			alternative </a:t>
            </a:r>
            <a:r>
              <a:rPr lang="en-US" i="1" spc="-5" dirty="0">
                <a:solidFill>
                  <a:srgbClr val="FF0000"/>
                </a:solidFill>
                <a:latin typeface="Arial"/>
                <a:cs typeface="Arial"/>
              </a:rPr>
              <a:t>positions under discussion in red italics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049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D0D00EE-3D80-472E-A79E-87A8BD6FD4C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8"/>
          <a:stretch/>
        </p:blipFill>
        <p:spPr>
          <a:xfrm>
            <a:off x="152400" y="990600"/>
            <a:ext cx="8839200" cy="5588251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r"/>
            <a:r>
              <a:rPr lang="en-US" b="1" i="1" dirty="0"/>
              <a:t>Current US Law-Same Inventor</a:t>
            </a:r>
          </a:p>
          <a:p>
            <a:pPr algn="r"/>
            <a:endParaRPr lang="en-US" dirty="0"/>
          </a:p>
        </p:txBody>
      </p:sp>
      <p:sp>
        <p:nvSpPr>
          <p:cNvPr id="5124" name="Footer Placeholder 4"/>
          <p:cNvSpPr>
            <a:spLocks noGrp="1"/>
          </p:cNvSpPr>
          <p:nvPr>
            <p:ph type="ftr" sz="quarter" idx="13"/>
          </p:nvPr>
        </p:nvSpPr>
        <p:spPr>
          <a:noFill/>
          <a:ln>
            <a:miter lim="800000"/>
          </a:ln>
        </p:spPr>
        <p:txBody>
          <a:bodyPr/>
          <a:lstStyle/>
          <a:p>
            <a:r>
              <a:rPr lang="en-US" altLang="en-US" dirty="0">
                <a:cs typeface="Century Gothic" pitchFamily="34" charset="0"/>
              </a:rPr>
              <a:t>© </a:t>
            </a:r>
            <a:r>
              <a:rPr lang="en-US" altLang="en-US" sz="2000" b="1" i="1" dirty="0">
                <a:latin typeface="Bank Gothic Medium BT" charset="0"/>
                <a:cs typeface="Century Gothic" pitchFamily="34" charset="0"/>
              </a:rPr>
              <a:t>AIPLA</a:t>
            </a:r>
            <a:r>
              <a:rPr lang="en-US" altLang="en-US" sz="2000" i="1" dirty="0">
                <a:latin typeface="Bank Gothic Medium BT" charset="0"/>
                <a:cs typeface="Century Gothic" pitchFamily="34" charset="0"/>
              </a:rPr>
              <a:t> </a:t>
            </a:r>
            <a:r>
              <a:rPr lang="en-US" altLang="en-US" dirty="0">
                <a:cs typeface="Century Gothic" pitchFamily="34" charset="0"/>
              </a:rPr>
              <a:t>2018</a:t>
            </a:r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>
          <a:xfrm>
            <a:off x="8382000" y="6553201"/>
            <a:ext cx="765602" cy="327454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0" tIns="0" rIns="0" bIns="0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FFFFFF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115C0A-1D64-4497-8E60-3AA5FE6F6DD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14809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2E95422-0961-4C27-ADFA-27CFE1CA805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5" r="5292"/>
          <a:stretch/>
        </p:blipFill>
        <p:spPr>
          <a:xfrm>
            <a:off x="304800" y="1143000"/>
            <a:ext cx="8723431" cy="5410200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r"/>
            <a:r>
              <a:rPr lang="en-US" b="1" i="1" dirty="0"/>
              <a:t>Proposed 18–month Anti-Self Collision</a:t>
            </a:r>
            <a:r>
              <a:rPr lang="en-US" dirty="0"/>
              <a:t> </a:t>
            </a:r>
          </a:p>
        </p:txBody>
      </p:sp>
      <p:sp>
        <p:nvSpPr>
          <p:cNvPr id="5124" name="Footer Placeholder 4"/>
          <p:cNvSpPr>
            <a:spLocks noGrp="1"/>
          </p:cNvSpPr>
          <p:nvPr>
            <p:ph type="ftr" sz="quarter" idx="13"/>
          </p:nvPr>
        </p:nvSpPr>
        <p:spPr>
          <a:noFill/>
          <a:ln>
            <a:miter lim="800000"/>
          </a:ln>
        </p:spPr>
        <p:txBody>
          <a:bodyPr/>
          <a:lstStyle/>
          <a:p>
            <a:r>
              <a:rPr lang="en-US" altLang="en-US" dirty="0">
                <a:cs typeface="Century Gothic" pitchFamily="34" charset="0"/>
              </a:rPr>
              <a:t>© </a:t>
            </a:r>
            <a:r>
              <a:rPr lang="en-US" altLang="en-US" sz="2000" b="1" i="1" dirty="0">
                <a:latin typeface="Bank Gothic Medium BT" charset="0"/>
                <a:cs typeface="Century Gothic" pitchFamily="34" charset="0"/>
              </a:rPr>
              <a:t>AIPLA</a:t>
            </a:r>
            <a:r>
              <a:rPr lang="en-US" altLang="en-US" sz="2000" i="1" dirty="0">
                <a:latin typeface="Bank Gothic Medium BT" charset="0"/>
                <a:cs typeface="Century Gothic" pitchFamily="34" charset="0"/>
              </a:rPr>
              <a:t> </a:t>
            </a:r>
            <a:r>
              <a:rPr lang="en-US" altLang="en-US" dirty="0">
                <a:cs typeface="Century Gothic" pitchFamily="34" charset="0"/>
              </a:rPr>
              <a:t>2018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D76BD20-6BC4-414B-A8F9-D84A2F96ABF1}"/>
              </a:ext>
            </a:extLst>
          </p:cNvPr>
          <p:cNvCxnSpPr/>
          <p:nvPr/>
        </p:nvCxnSpPr>
        <p:spPr>
          <a:xfrm>
            <a:off x="2435382" y="4722891"/>
            <a:ext cx="3127218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/>
        </p:nvSpPr>
        <p:spPr>
          <a:xfrm>
            <a:off x="8382000" y="6553201"/>
            <a:ext cx="765602" cy="327454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0" tIns="0" rIns="0" bIns="0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FFFFFF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115C0A-1D64-4497-8E60-3AA5FE6F6DD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1218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xmlns="" id="{6335C5A1-C4CF-4D1E-A42F-1B5F0165D1AF}"/>
              </a:ext>
            </a:extLst>
          </p:cNvPr>
          <p:cNvSpPr txBox="1">
            <a:spLocks/>
          </p:cNvSpPr>
          <p:nvPr/>
        </p:nvSpPr>
        <p:spPr>
          <a:xfrm>
            <a:off x="8382000" y="6553201"/>
            <a:ext cx="765602" cy="327454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0" tIns="0" rIns="0" bIns="0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FFFFFF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115C0A-1D64-4497-8E60-3AA5FE6F6DD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1" y="457200"/>
            <a:ext cx="7620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u="sng" dirty="0" smtClean="0">
              <a:latin typeface="Calibri" pitchFamily="34" charset="0"/>
              <a:ea typeface="PMingLiU" pitchFamily="18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610600" cy="1143000"/>
          </a:xfrm>
        </p:spPr>
        <p:txBody>
          <a:bodyPr>
            <a:noAutofit/>
          </a:bodyPr>
          <a:lstStyle/>
          <a:p>
            <a:r>
              <a:rPr lang="en-US" sz="3600" b="1" smtClean="0"/>
              <a:t>Next Steps:  B+ Subgroup Meeting Decisions</a:t>
            </a:r>
            <a:endParaRPr lang="en-US" sz="3600" b="1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799" y="2362200"/>
            <a:ext cx="8460001" cy="4038600"/>
          </a:xfrm>
        </p:spPr>
        <p:txBody>
          <a:bodyPr>
            <a:normAutofit/>
          </a:bodyPr>
          <a:lstStyle/>
          <a:p>
            <a:pPr lvl="1"/>
            <a:r>
              <a:rPr lang="en-US" sz="2600" smtClean="0">
                <a:latin typeface="Arial" panose="020B0604020202020204" pitchFamily="34" charset="0"/>
                <a:cs typeface="Arial" panose="020B0604020202020204" pitchFamily="34" charset="0"/>
              </a:rPr>
              <a:t>IT3 to complete its work by March 2019</a:t>
            </a:r>
          </a:p>
          <a:p>
            <a:pPr lvl="2"/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Undecided items to be bracketed</a:t>
            </a:r>
          </a:p>
          <a:p>
            <a:pPr lvl="1"/>
            <a:r>
              <a:rPr lang="en-US" sz="2600" smtClean="0">
                <a:latin typeface="Arial" panose="020B0604020202020204" pitchFamily="34" charset="0"/>
                <a:cs typeface="Arial" panose="020B0604020202020204" pitchFamily="34" charset="0"/>
              </a:rPr>
              <a:t>B+ to take the lead from IT3 in moving the process forward</a:t>
            </a:r>
          </a:p>
          <a:p>
            <a:pPr lvl="2"/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IT3 to provide a support/consultation role</a:t>
            </a:r>
          </a:p>
          <a:p>
            <a:pPr lvl="1"/>
            <a:r>
              <a:rPr lang="en-US" sz="2600" smtClean="0">
                <a:latin typeface="Arial" panose="020B0604020202020204" pitchFamily="34" charset="0"/>
                <a:cs typeface="Arial" panose="020B0604020202020204" pitchFamily="34" charset="0"/>
              </a:rPr>
              <a:t>Next meeting with IT3 to be scheduled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82577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F298-2CA5-44F5-863A-EEFAB90CA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57200" y="4724400"/>
            <a:ext cx="8225680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altLang="ja-JP" sz="3200" b="1" i="1" kern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SUBSTANTIVE PATENT LAW HARMONIZATION</a:t>
            </a:r>
            <a:endParaRPr lang="en-US" altLang="ja-JP" sz="3200" i="1" kern="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9" name="フッター プレースホルダー 3"/>
          <p:cNvSpPr txBox="1">
            <a:spLocks/>
          </p:cNvSpPr>
          <p:nvPr/>
        </p:nvSpPr>
        <p:spPr>
          <a:xfrm>
            <a:off x="5436096" y="637624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2018.3.1. Industry Trilateral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493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F298-2CA5-44F5-863A-EEFAB90CA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57200" y="4724400"/>
            <a:ext cx="8225680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altLang="ja-JP" sz="3200" b="1" i="1" kern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PROCEDURAL  PATENT LAW HARMONIZATION</a:t>
            </a:r>
            <a:endParaRPr lang="en-US" altLang="ja-JP" sz="3200" i="1" kern="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9" name="フッター プレースホルダー 3"/>
          <p:cNvSpPr txBox="1">
            <a:spLocks/>
          </p:cNvSpPr>
          <p:nvPr/>
        </p:nvSpPr>
        <p:spPr>
          <a:xfrm>
            <a:off x="5436096" y="637624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2018.3.1. Industry Trilateral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24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F298-2CA5-44F5-863A-EEFAB90CA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3BB541CA-2B21-4257-A622-9B5DDC5818F1}"/>
              </a:ext>
            </a:extLst>
          </p:cNvPr>
          <p:cNvSpPr/>
          <p:nvPr/>
        </p:nvSpPr>
        <p:spPr>
          <a:xfrm>
            <a:off x="282269" y="381000"/>
            <a:ext cx="86331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u="sng" dirty="0">
                <a:latin typeface="+mn-lt"/>
              </a:rPr>
              <a:t>Recent </a:t>
            </a:r>
            <a:r>
              <a:rPr lang="en-US" altLang="ja-JP" sz="2800" b="1" u="sng" dirty="0" smtClean="0">
                <a:latin typeface="+mn-lt"/>
              </a:rPr>
              <a:t>Procedural </a:t>
            </a:r>
            <a:r>
              <a:rPr lang="en-US" altLang="ja-JP" sz="2800" b="1" u="sng" dirty="0">
                <a:latin typeface="+mn-lt"/>
              </a:rPr>
              <a:t>Harmonization </a:t>
            </a:r>
            <a:r>
              <a:rPr lang="en-US" altLang="ja-JP" sz="2800" b="1" u="sng" dirty="0" smtClean="0">
                <a:latin typeface="+mn-lt"/>
              </a:rPr>
              <a:t>Efforts with Industry</a:t>
            </a:r>
            <a:endParaRPr lang="ja-JP" altLang="en-US" sz="2800" u="sng" dirty="0">
              <a:latin typeface="+mn-lt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52400" y="980420"/>
            <a:ext cx="8762999" cy="541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lnSpc>
                <a:spcPct val="85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en-US" altLang="ja-JP" sz="2400" b="1" u="sng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Governments</a:t>
            </a:r>
            <a:endParaRPr lang="en-US" altLang="ja-JP" sz="2400" u="sng" kern="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  <a:cs typeface="Arial" panose="020B0604020202020204" pitchFamily="34" charset="0"/>
            </a:endParaRPr>
          </a:p>
          <a:p>
            <a:pPr marL="742950" lvl="1" indent="-285750" eaLnBrk="0" hangingPunct="0">
              <a:lnSpc>
                <a:spcPct val="85000"/>
              </a:lnSpc>
              <a:spcBef>
                <a:spcPct val="20000"/>
              </a:spcBef>
              <a:buFontTx/>
              <a:buChar char="–"/>
            </a:pPr>
            <a:r>
              <a:rPr lang="en-US" altLang="ja-JP" sz="2000" b="1" kern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2012-2018</a:t>
            </a:r>
            <a:r>
              <a:rPr lang="en-US" altLang="ja-JP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en-US" altLang="ja-JP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– </a:t>
            </a:r>
            <a:r>
              <a:rPr lang="en-US" altLang="ja-JP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an IP5 initiative involving the EPO, JPO, KIPO, SIPO and USPTO.</a:t>
            </a:r>
          </a:p>
          <a:p>
            <a:pPr marL="742950" lvl="1" indent="-285750" eaLnBrk="0" hangingPunct="0">
              <a:lnSpc>
                <a:spcPct val="85000"/>
              </a:lnSpc>
              <a:spcBef>
                <a:spcPct val="20000"/>
              </a:spcBef>
              <a:buFontTx/>
              <a:buChar char="–"/>
            </a:pPr>
            <a:r>
              <a:rPr lang="en-US" altLang="ja-JP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 Industry first invited to participate in 2012 (Corsica) where the </a:t>
            </a:r>
            <a:r>
              <a:rPr lang="en-US" altLang="ja-JP" sz="2000" b="1" kern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Global Dossier</a:t>
            </a:r>
            <a:r>
              <a:rPr lang="en-US" altLang="ja-JP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 was first introduced .  Meetings of Heads and industry held annually thereafter.</a:t>
            </a:r>
          </a:p>
          <a:p>
            <a:pPr marL="742950" lvl="1" indent="-285750" eaLnBrk="0" hangingPunct="0">
              <a:lnSpc>
                <a:spcPct val="85000"/>
              </a:lnSpc>
              <a:spcBef>
                <a:spcPct val="20000"/>
              </a:spcBef>
              <a:buFontTx/>
              <a:buChar char="–"/>
            </a:pPr>
            <a:r>
              <a:rPr lang="en-US" altLang="ja-JP" sz="2000" b="1" kern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Patent Harmonization Experts Panel (PHEP)</a:t>
            </a:r>
            <a:r>
              <a:rPr lang="en-US" altLang="ja-JP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 established and its projects selected based on Industry input (unity, citation of prior art and written description) </a:t>
            </a:r>
          </a:p>
          <a:p>
            <a:pPr marL="742950" lvl="1" indent="-285750" eaLnBrk="0" hangingPunct="0">
              <a:lnSpc>
                <a:spcPct val="85000"/>
              </a:lnSpc>
              <a:spcBef>
                <a:spcPct val="20000"/>
              </a:spcBef>
              <a:buFontTx/>
              <a:buChar char="–"/>
            </a:pPr>
            <a:r>
              <a:rPr lang="en-US" altLang="ja-JP" sz="2000" b="1" kern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Global Dossier Task Force (GDTF) </a:t>
            </a:r>
            <a:r>
              <a:rPr lang="en-US" altLang="ja-JP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established in 2012 for consultation with industry on content and features of the Global Dossier – meetings each subsequent year.  Projects include functions for alerting, standardization of applicant name, legal status, XML adoption and active phase. </a:t>
            </a:r>
          </a:p>
          <a:p>
            <a:pPr marL="742950" lvl="1" indent="-285750" eaLnBrk="0" hangingPunct="0">
              <a:lnSpc>
                <a:spcPct val="85000"/>
              </a:lnSpc>
              <a:spcBef>
                <a:spcPct val="20000"/>
              </a:spcBef>
              <a:buFontTx/>
              <a:buChar char="–"/>
            </a:pPr>
            <a:r>
              <a:rPr lang="en-US" altLang="ja-JP" sz="2000" b="1" kern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Industry Consultation Group (ICG)</a:t>
            </a:r>
            <a:r>
              <a:rPr lang="en-US" altLang="ja-JP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 established in 2016 for consultation with industry on strategic projects.  Meetings in 2017 and 2018.  Reports on the progress of the PHEP as well as PCT Collaborative Search &amp; Examination and Procedural Rules Guidance and IP5 Website.  Future meetings would concern strategic topics, such as enhancing quality of incoming applications.</a:t>
            </a:r>
          </a:p>
          <a:p>
            <a:pPr marL="742950" lvl="1" indent="-285750" eaLnBrk="0" hangingPunct="0">
              <a:lnSpc>
                <a:spcPct val="85000"/>
              </a:lnSpc>
              <a:spcBef>
                <a:spcPct val="20000"/>
              </a:spcBef>
              <a:buFontTx/>
              <a:buChar char="–"/>
            </a:pPr>
            <a:endParaRPr lang="en-US" altLang="ja-JP" sz="1600" kern="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907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F298-2CA5-44F5-863A-EEFAB90CA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6F7E57FC-25B7-461C-A846-685457BC2E25}"/>
              </a:ext>
            </a:extLst>
          </p:cNvPr>
          <p:cNvSpPr txBox="1">
            <a:spLocks/>
          </p:cNvSpPr>
          <p:nvPr/>
        </p:nvSpPr>
        <p:spPr bwMode="auto">
          <a:xfrm>
            <a:off x="481204" y="1143000"/>
            <a:ext cx="8510395" cy="520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1" lang="en-US" altLang="ja-JP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Industry IP5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2012-2018 – </a:t>
            </a:r>
            <a:r>
              <a:rPr kumimoji="1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I</a:t>
            </a: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IP5 was formed by adding industry representative groups from China (PPAC) and Korea (KINPA) to the IT3 group.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IIP5 participated in all GDTF and ICG meetings with the IP5 at both a working level and Heads level.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With regard to the </a:t>
            </a:r>
            <a:r>
              <a:rPr lang="en-US" altLang="ja-JP" sz="2000" b="1" kern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GDTF</a:t>
            </a:r>
            <a:r>
              <a:rPr lang="en-US" altLang="ja-JP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, the IIP5 made numerous substantive and operational suggestions for improvement of the Global Dossier functionality and content.</a:t>
            </a:r>
          </a:p>
          <a:p>
            <a:pPr lvl="1">
              <a:lnSpc>
                <a:spcPct val="85000"/>
              </a:lnSpc>
              <a:defRPr/>
            </a:pPr>
            <a:r>
              <a:rPr lang="en-US" sz="2000" dirty="0" smtClean="0"/>
              <a:t>With regard to the </a:t>
            </a:r>
            <a:r>
              <a:rPr lang="en-US" sz="2000" b="1" dirty="0" smtClean="0"/>
              <a:t>ICG</a:t>
            </a:r>
            <a:r>
              <a:rPr lang="en-US" sz="2000" dirty="0" smtClean="0"/>
              <a:t>, the IIP5 received presentations and commented with suggestions on the work of the Patent </a:t>
            </a:r>
            <a:r>
              <a:rPr lang="en-US" sz="2000" dirty="0"/>
              <a:t>Harmonization Expert Panel (PHEP), the PCT Collaborative Search and Examination (CS&amp;E) pilot </a:t>
            </a:r>
            <a:r>
              <a:rPr lang="en-US" sz="2000" dirty="0" smtClean="0"/>
              <a:t>program and </a:t>
            </a:r>
            <a:r>
              <a:rPr lang="en-US" sz="2000" dirty="0"/>
              <a:t>a potential new stage of work-sharing</a:t>
            </a:r>
            <a:r>
              <a:rPr lang="en-US" sz="2000" dirty="0" smtClean="0"/>
              <a:t>.</a:t>
            </a:r>
          </a:p>
          <a:p>
            <a:pPr lvl="1">
              <a:lnSpc>
                <a:spcPct val="85000"/>
              </a:lnSpc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Work</a:t>
            </a:r>
            <a:r>
              <a:rPr kumimoji="1" lang="en-US" altLang="ja-JP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 will be on-going, based on requests of the IP5, and meetings will be held on an as needed basis, most likely in combination with the GDTF meetings.</a:t>
            </a:r>
          </a:p>
          <a:p>
            <a:pPr lvl="1">
              <a:lnSpc>
                <a:spcPct val="85000"/>
              </a:lnSpc>
              <a:defRPr/>
            </a:pPr>
            <a:r>
              <a:rPr lang="en-US" altLang="ja-JP" sz="2000" kern="0" baseline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Future</a:t>
            </a:r>
            <a:r>
              <a:rPr lang="en-US" altLang="ja-JP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 issues include worksharing in the unpublished phase, thorough searches, IP protection for the 4</a:t>
            </a:r>
            <a:r>
              <a:rPr lang="en-US" altLang="ja-JP" sz="2000" kern="0" baseline="300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th</a:t>
            </a:r>
            <a:r>
              <a:rPr lang="en-US" altLang="ja-JP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 industrial revolution, use of AI, XML filing and new work sharing initiatives.</a:t>
            </a:r>
            <a:endParaRPr kumimoji="1" lang="en-US" altLang="ja-JP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Arial" panose="020B0604020202020204" pitchFamily="34" charset="0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en-US" altLang="ja-JP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3BB541CA-2B21-4257-A622-9B5DDC5818F1}"/>
              </a:ext>
            </a:extLst>
          </p:cNvPr>
          <p:cNvSpPr/>
          <p:nvPr/>
        </p:nvSpPr>
        <p:spPr>
          <a:xfrm>
            <a:off x="282269" y="457200"/>
            <a:ext cx="78481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u="sng" dirty="0">
                <a:latin typeface="+mn-lt"/>
              </a:rPr>
              <a:t>Recent </a:t>
            </a:r>
            <a:r>
              <a:rPr lang="en-US" altLang="ja-JP" sz="2800" b="1" u="sng" dirty="0" smtClean="0"/>
              <a:t>Procedural</a:t>
            </a:r>
            <a:r>
              <a:rPr lang="en-US" altLang="ja-JP" sz="2800" b="1" u="sng" dirty="0" smtClean="0">
                <a:latin typeface="+mn-lt"/>
              </a:rPr>
              <a:t> </a:t>
            </a:r>
            <a:r>
              <a:rPr lang="en-US" altLang="ja-JP" sz="2800" b="1" u="sng" dirty="0">
                <a:latin typeface="+mn-lt"/>
              </a:rPr>
              <a:t>Harmonization Efforts</a:t>
            </a:r>
            <a:endParaRPr lang="ja-JP" altLang="en-US" sz="2800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5645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F298-2CA5-44F5-863A-EEFAB90CA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6F7E57FC-25B7-461C-A846-685457BC2E25}"/>
              </a:ext>
            </a:extLst>
          </p:cNvPr>
          <p:cNvSpPr txBox="1">
            <a:spLocks/>
          </p:cNvSpPr>
          <p:nvPr/>
        </p:nvSpPr>
        <p:spPr bwMode="auto">
          <a:xfrm>
            <a:off x="481204" y="1143000"/>
            <a:ext cx="8510395" cy="520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1" lang="en-US" altLang="ja-JP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Governments</a:t>
            </a:r>
          </a:p>
          <a:p>
            <a:pPr lvl="1">
              <a:lnSpc>
                <a:spcPct val="85000"/>
              </a:lnSpc>
              <a:defRPr/>
            </a:pPr>
            <a:r>
              <a:rPr lang="en-US" altLang="ja-JP" sz="2400" kern="0" baseline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Future</a:t>
            </a:r>
            <a:r>
              <a:rPr lang="en-US" altLang="ja-JP" sz="2400" kern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 issues include:</a:t>
            </a:r>
          </a:p>
          <a:p>
            <a:pPr lvl="2">
              <a:lnSpc>
                <a:spcPct val="85000"/>
              </a:lnSpc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 worksharing in the unpublished phase, </a:t>
            </a:r>
          </a:p>
          <a:p>
            <a:pPr lvl="2">
              <a:lnSpc>
                <a:spcPct val="85000"/>
              </a:lnSpc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achieving thorough searches, </a:t>
            </a:r>
          </a:p>
          <a:p>
            <a:pPr lvl="2">
              <a:lnSpc>
                <a:spcPct val="85000"/>
              </a:lnSpc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IP protection for the 4</a:t>
            </a:r>
            <a:r>
              <a:rPr lang="en-US" altLang="ja-JP" sz="2000" kern="0" baseline="300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th</a:t>
            </a:r>
            <a:r>
              <a:rPr lang="en-US" altLang="ja-JP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 industrial revolution, </a:t>
            </a:r>
          </a:p>
          <a:p>
            <a:pPr lvl="2">
              <a:lnSpc>
                <a:spcPct val="85000"/>
              </a:lnSpc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use of AI, </a:t>
            </a:r>
          </a:p>
          <a:p>
            <a:pPr lvl="2">
              <a:lnSpc>
                <a:spcPct val="85000"/>
              </a:lnSpc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XML filing, and </a:t>
            </a:r>
          </a:p>
          <a:p>
            <a:pPr lvl="2">
              <a:lnSpc>
                <a:spcPct val="85000"/>
              </a:lnSpc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new work sharing initiatives.</a:t>
            </a:r>
          </a:p>
          <a:p>
            <a:pPr lvl="1">
              <a:lnSpc>
                <a:spcPct val="85000"/>
              </a:lnSpc>
              <a:defRPr/>
            </a:pPr>
            <a:r>
              <a:rPr kumimoji="1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Office</a:t>
            </a:r>
            <a:r>
              <a:rPr kumimoji="1" lang="en-US" altLang="ja-JP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 s</a:t>
            </a:r>
            <a:r>
              <a:rPr kumimoji="1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hort term projects include continuation of work on (1) inter-office document sharing, (2) XML-ization,</a:t>
            </a:r>
            <a:r>
              <a:rPr kumimoji="1" lang="en-US" altLang="ja-JP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 (3) legal status, (4) alerting functionality, and (5) standardization of applicant name.</a:t>
            </a:r>
            <a:endParaRPr kumimoji="1" lang="en-US" altLang="ja-JP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Arial" panose="020B0604020202020204" pitchFamily="34" charset="0"/>
            </a:endParaRPr>
          </a:p>
          <a:p>
            <a:pPr lvl="1">
              <a:lnSpc>
                <a:spcPct val="85000"/>
              </a:lnSpc>
              <a:defRPr/>
            </a:pPr>
            <a:r>
              <a:rPr lang="en-US" altLang="ja-JP" sz="2400" kern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Office long term high level goals include:</a:t>
            </a:r>
          </a:p>
          <a:p>
            <a:pPr lvl="2">
              <a:lnSpc>
                <a:spcPct val="85000"/>
              </a:lnSpc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achievement of enhanced quality, and </a:t>
            </a:r>
          </a:p>
          <a:p>
            <a:pPr lvl="2">
              <a:lnSpc>
                <a:spcPct val="85000"/>
              </a:lnSpc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further evolution of the IP5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3BB541CA-2B21-4257-A622-9B5DDC5818F1}"/>
              </a:ext>
            </a:extLst>
          </p:cNvPr>
          <p:cNvSpPr/>
          <p:nvPr/>
        </p:nvSpPr>
        <p:spPr>
          <a:xfrm>
            <a:off x="282269" y="457200"/>
            <a:ext cx="78481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u="sng" dirty="0" smtClean="0"/>
              <a:t>Future Projects, Goals and Issues</a:t>
            </a:r>
            <a:endParaRPr lang="ja-JP" altLang="en-US" sz="2800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2654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F298-2CA5-44F5-863A-EEFAB90CA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6F7E57FC-25B7-461C-A846-685457BC2E25}"/>
              </a:ext>
            </a:extLst>
          </p:cNvPr>
          <p:cNvSpPr txBox="1">
            <a:spLocks/>
          </p:cNvSpPr>
          <p:nvPr/>
        </p:nvSpPr>
        <p:spPr bwMode="auto">
          <a:xfrm>
            <a:off x="159658" y="1143000"/>
            <a:ext cx="8831942" cy="520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1" lang="en-US" altLang="ja-JP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Industry</a:t>
            </a:r>
          </a:p>
          <a:p>
            <a:pPr lvl="1">
              <a:lnSpc>
                <a:spcPct val="85000"/>
              </a:lnSpc>
              <a:defRPr/>
            </a:pPr>
            <a:r>
              <a:rPr kumimoji="1" lang="en-US" altLang="ja-JP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Industry-recommended goals include:</a:t>
            </a:r>
          </a:p>
          <a:p>
            <a:pPr marL="1428750" lvl="2" indent="-514350">
              <a:lnSpc>
                <a:spcPct val="85000"/>
              </a:lnSpc>
              <a:buFont typeface="+mj-lt"/>
              <a:buAutoNum type="arabicPeriod"/>
              <a:defRPr/>
            </a:pPr>
            <a:r>
              <a:rPr kumimoji="1" lang="en-US" altLang="ja-JP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Adoption of a global assignment, </a:t>
            </a:r>
          </a:p>
          <a:p>
            <a:pPr marL="1428750" lvl="2" indent="-514350">
              <a:lnSpc>
                <a:spcPct val="85000"/>
              </a:lnSpc>
              <a:buFont typeface="+mj-lt"/>
              <a:buAutoNum type="arabicPeriod"/>
              <a:defRPr/>
            </a:pPr>
            <a:r>
              <a:rPr kumimoji="1" lang="en-US" altLang="ja-JP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Harmonization of requirements for claims and drawings, </a:t>
            </a:r>
          </a:p>
          <a:p>
            <a:pPr marL="1428750" lvl="2" indent="-514350">
              <a:lnSpc>
                <a:spcPct val="85000"/>
              </a:lnSpc>
              <a:buFont typeface="+mj-lt"/>
              <a:buAutoNum type="arabicPeriod"/>
              <a:defRPr/>
            </a:pPr>
            <a:r>
              <a:rPr kumimoji="1" lang="en-US" altLang="ja-JP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Elimination of need for correspondence between description and claims, </a:t>
            </a:r>
          </a:p>
          <a:p>
            <a:pPr marL="1428750" lvl="2" indent="-514350">
              <a:lnSpc>
                <a:spcPct val="85000"/>
              </a:lnSpc>
              <a:buFont typeface="+mj-lt"/>
              <a:buAutoNum type="arabicPeriod"/>
              <a:defRPr/>
            </a:pPr>
            <a:r>
              <a:rPr kumimoji="1" lang="en-US" altLang="ja-JP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Elimination of EP and JP requirements concerning insertion of prior art into the specification, </a:t>
            </a:r>
          </a:p>
          <a:p>
            <a:pPr marL="1428750" lvl="2" indent="-514350">
              <a:lnSpc>
                <a:spcPct val="85000"/>
              </a:lnSpc>
              <a:buFont typeface="+mj-lt"/>
              <a:buAutoNum type="arabicPeriod"/>
              <a:defRPr/>
            </a:pPr>
            <a:r>
              <a:rPr kumimoji="1" lang="en-US" altLang="ja-JP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Harmonization of procedures for correcting mistakes,</a:t>
            </a:r>
          </a:p>
          <a:p>
            <a:pPr marL="1428750" lvl="2" indent="-514350">
              <a:lnSpc>
                <a:spcPct val="85000"/>
              </a:lnSpc>
              <a:buFont typeface="+mj-lt"/>
              <a:buAutoNum type="arabicPeriod"/>
              <a:defRPr/>
            </a:pPr>
            <a:r>
              <a:rPr kumimoji="1" lang="en-US" altLang="ja-JP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Harmonization on reinstatement of rights to an "unintentional" standard, and </a:t>
            </a:r>
          </a:p>
          <a:p>
            <a:pPr marL="1428750" lvl="2" indent="-514350">
              <a:lnSpc>
                <a:spcPct val="85000"/>
              </a:lnSpc>
              <a:buFont typeface="+mj-lt"/>
              <a:buAutoNum type="arabicPeriod"/>
              <a:defRPr/>
            </a:pPr>
            <a:r>
              <a:rPr kumimoji="1" lang="en-US" altLang="ja-JP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Establishing a roadmap and facilitation of a unified approach to first-filing of applications in multi-national inventor situations.</a:t>
            </a:r>
          </a:p>
          <a:p>
            <a:pPr marL="514350" lvl="1" indent="0">
              <a:lnSpc>
                <a:spcPct val="85000"/>
              </a:lnSpc>
              <a:buNone/>
              <a:defRPr/>
            </a:pPr>
            <a:r>
              <a:rPr lang="en-US" altLang="ja-JP" sz="2600" b="1" i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One Major Outstanding Industry-recommended goal is licensing for Copyrighted Non-patent Literature</a:t>
            </a:r>
            <a:endParaRPr kumimoji="1" lang="en-US" altLang="ja-JP" sz="2600" b="1" i="1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Arial" panose="020B0604020202020204" pitchFamily="34" charset="0"/>
            </a:endParaRPr>
          </a:p>
          <a:p>
            <a:pPr marL="1428750" lvl="2" indent="-514350">
              <a:lnSpc>
                <a:spcPct val="85000"/>
              </a:lnSpc>
              <a:buFont typeface="+mj-lt"/>
              <a:buAutoNum type="arabicPeriod"/>
              <a:defRPr/>
            </a:pPr>
            <a:endParaRPr kumimoji="1" lang="en-US" altLang="ja-JP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Arial" panose="020B0604020202020204" pitchFamily="34" charset="0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en-US" altLang="ja-JP" sz="28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3BB541CA-2B21-4257-A622-9B5DDC5818F1}"/>
              </a:ext>
            </a:extLst>
          </p:cNvPr>
          <p:cNvSpPr/>
          <p:nvPr/>
        </p:nvSpPr>
        <p:spPr>
          <a:xfrm>
            <a:off x="282269" y="436134"/>
            <a:ext cx="78481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u="sng" dirty="0" smtClean="0"/>
              <a:t>Future Projects and Goals</a:t>
            </a:r>
            <a:endParaRPr lang="ja-JP" altLang="en-US" sz="2800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8895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latin typeface="+mj-lt"/>
                <a:ea typeface="PMingLiU" pitchFamily="18" charset="-120"/>
              </a:rPr>
              <a:t>Thank You!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504EB8D8-BCD0-4B39-926C-C57AB0F5F3BE}" type="slidenum">
              <a:rPr lang="en-US" sz="1800" smtClean="0">
                <a:solidFill>
                  <a:schemeClr val="bg1"/>
                </a:solidFill>
              </a:rPr>
              <a:t>25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599539" y="3667896"/>
            <a:ext cx="4067930" cy="239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zh-TW" sz="2000" dirty="0" smtClean="0">
                <a:effectLst/>
                <a:ea typeface="PMingLiU" pitchFamily="18" charset="-120"/>
              </a:rPr>
              <a:t>Alan J. Kasper</a:t>
            </a:r>
          </a:p>
          <a:p>
            <a:pPr algn="ctr" eaLnBrk="1" hangingPunct="1"/>
            <a:r>
              <a:rPr lang="en-US" altLang="zh-TW" sz="2000" dirty="0" smtClean="0">
                <a:ea typeface="PMingLiU" pitchFamily="18" charset="-120"/>
              </a:rPr>
              <a:t>Partner</a:t>
            </a:r>
            <a:endParaRPr lang="en-US" altLang="zh-TW" sz="2000" dirty="0">
              <a:effectLst/>
              <a:ea typeface="PMingLiU" pitchFamily="18" charset="-120"/>
            </a:endParaRPr>
          </a:p>
          <a:p>
            <a:pPr algn="ctr" eaLnBrk="1" hangingPunct="1"/>
            <a:endParaRPr lang="en-US" altLang="zh-TW" sz="2000" dirty="0">
              <a:effectLst/>
              <a:ea typeface="PMingLiU" pitchFamily="18" charset="-120"/>
            </a:endParaRPr>
          </a:p>
          <a:p>
            <a:pPr algn="ctr" eaLnBrk="1" hangingPunct="1"/>
            <a:r>
              <a:rPr lang="en-US" altLang="zh-TW" sz="2000" dirty="0">
                <a:effectLst/>
                <a:ea typeface="PMingLiU" pitchFamily="18" charset="-120"/>
              </a:rPr>
              <a:t>Sughrue Mion PLLC</a:t>
            </a:r>
          </a:p>
          <a:p>
            <a:pPr algn="ctr" eaLnBrk="1" hangingPunct="1"/>
            <a:r>
              <a:rPr lang="en-US" altLang="zh-TW" sz="2000" dirty="0" smtClean="0">
                <a:ea typeface="PMingLiU" pitchFamily="18" charset="-120"/>
                <a:hlinkClick r:id="rId2"/>
              </a:rPr>
              <a:t>akasper@sughrue.com</a:t>
            </a:r>
            <a:endParaRPr lang="en-US" altLang="zh-TW" sz="2000" dirty="0" smtClean="0">
              <a:ea typeface="PMingLiU" pitchFamily="18" charset="-120"/>
            </a:endParaRPr>
          </a:p>
          <a:p>
            <a:pPr algn="ctr" eaLnBrk="1" hangingPunct="1"/>
            <a:endParaRPr lang="en-US" altLang="zh-TW" sz="2000" dirty="0">
              <a:ea typeface="PMingLiU" pitchFamily="18" charset="-120"/>
            </a:endParaRPr>
          </a:p>
          <a:p>
            <a:pPr algn="ctr" eaLnBrk="1" hangingPunct="1"/>
            <a:r>
              <a:rPr lang="en-US" altLang="zh-TW" sz="1600" dirty="0" smtClean="0">
                <a:ea typeface="PMingLiU" pitchFamily="18" charset="-120"/>
              </a:rPr>
              <a:t>http://www.sughrue.com/akasper</a:t>
            </a:r>
            <a:endParaRPr lang="en-US" altLang="zh-TW" sz="1600" dirty="0">
              <a:effectLst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260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F298-2CA5-44F5-863A-EEFAB90CA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3BB541CA-2B21-4257-A622-9B5DDC5818F1}"/>
              </a:ext>
            </a:extLst>
          </p:cNvPr>
          <p:cNvSpPr/>
          <p:nvPr/>
        </p:nvSpPr>
        <p:spPr>
          <a:xfrm>
            <a:off x="282270" y="601524"/>
            <a:ext cx="78481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u="sng" dirty="0">
                <a:latin typeface="+mn-lt"/>
              </a:rPr>
              <a:t>Recent Patent Harmonization Efforts</a:t>
            </a:r>
            <a:endParaRPr lang="ja-JP" altLang="en-US" sz="2800" u="sng" dirty="0">
              <a:latin typeface="+mn-lt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01316" y="1578970"/>
            <a:ext cx="7920880" cy="397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lnSpc>
                <a:spcPct val="85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en-US" altLang="ja-JP" sz="2400" b="1" u="sng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Governments</a:t>
            </a:r>
            <a:endParaRPr lang="en-US" altLang="ja-JP" sz="2400" u="sng" kern="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  <a:cs typeface="Arial" panose="020B0604020202020204" pitchFamily="34" charset="0"/>
            </a:endParaRPr>
          </a:p>
          <a:p>
            <a:pPr marL="742950" lvl="1" indent="-285750" eaLnBrk="0" hangingPunct="0">
              <a:lnSpc>
                <a:spcPct val="85000"/>
              </a:lnSpc>
              <a:spcBef>
                <a:spcPct val="20000"/>
              </a:spcBef>
              <a:buFontTx/>
              <a:buChar char="–"/>
            </a:pPr>
            <a:r>
              <a:rPr lang="en-US" altLang="ja-JP" sz="2000" b="1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2012-2014</a:t>
            </a:r>
            <a:r>
              <a:rPr lang="en-US" altLang="ja-JP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 – a Trilateral-sponsored </a:t>
            </a:r>
            <a:r>
              <a:rPr lang="en-US" altLang="ja-JP" sz="2000" b="1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Tegernsee Study</a:t>
            </a:r>
            <a:r>
              <a:rPr lang="en-US" altLang="ja-JP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 of four key harmonization issues in 2012 and Report in 2014 led to a new initiative</a:t>
            </a:r>
            <a:r>
              <a:rPr lang="en-US" altLang="ja-JP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.</a:t>
            </a:r>
          </a:p>
          <a:p>
            <a:pPr marL="742950" lvl="1" indent="-285750" eaLnBrk="0" hangingPunct="0">
              <a:lnSpc>
                <a:spcPct val="85000"/>
              </a:lnSpc>
              <a:spcBef>
                <a:spcPct val="20000"/>
              </a:spcBef>
              <a:buFontTx/>
              <a:buChar char="–"/>
            </a:pPr>
            <a:r>
              <a:rPr lang="en-US" altLang="ja-JP" sz="2000" b="1" kern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2014-Present</a:t>
            </a:r>
            <a:r>
              <a:rPr lang="en-US" altLang="ja-JP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en-US" altLang="ja-JP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– Group B+ assumes responsibility for the initiative among governments on the </a:t>
            </a:r>
            <a:r>
              <a:rPr lang="en-US" altLang="ja-JP" sz="2000" b="1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4 Tegernsee topics</a:t>
            </a:r>
            <a:r>
              <a:rPr lang="en-US" altLang="ja-JP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: grace period, prior user rights, conflicting applications and 18 month publication</a:t>
            </a:r>
          </a:p>
          <a:p>
            <a:pPr marL="1143000" lvl="2" indent="-228600" eaLnBrk="0" hangingPunct="0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en-US" altLang="ja-JP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Prepares an </a:t>
            </a:r>
            <a:r>
              <a:rPr lang="en-US" altLang="ja-JP" sz="2000" b="1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Objectives and Principles Paper</a:t>
            </a:r>
            <a:r>
              <a:rPr lang="en-US" altLang="ja-JP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 (2015)</a:t>
            </a:r>
          </a:p>
          <a:p>
            <a:pPr marL="1143000" lvl="2" indent="-228600" eaLnBrk="0" hangingPunct="0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en-US" altLang="ja-JP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Establishes separate </a:t>
            </a:r>
            <a:r>
              <a:rPr lang="en-US" altLang="ja-JP" sz="2000" b="1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Work Streams</a:t>
            </a:r>
            <a:r>
              <a:rPr lang="en-US" altLang="ja-JP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 (2016)</a:t>
            </a:r>
          </a:p>
          <a:p>
            <a:pPr marL="1143000" lvl="2" indent="-228600" eaLnBrk="0" hangingPunct="0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en-US" altLang="ja-JP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Holds Industry/Government </a:t>
            </a:r>
            <a:r>
              <a:rPr lang="en-US" altLang="ja-JP" sz="2000" b="1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Symposium and Meetings</a:t>
            </a:r>
            <a:r>
              <a:rPr lang="en-US" altLang="ja-JP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 (2017) </a:t>
            </a:r>
          </a:p>
          <a:p>
            <a:pPr marL="1143000" lvl="2" indent="-228600" eaLnBrk="0" hangingPunct="0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en-US" altLang="ja-JP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Begins planning for a </a:t>
            </a:r>
            <a:r>
              <a:rPr lang="en-US" altLang="ja-JP" sz="2000" b="1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Global Consultation</a:t>
            </a:r>
            <a:r>
              <a:rPr lang="en-US" altLang="ja-JP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 (2018</a:t>
            </a:r>
            <a:r>
              <a:rPr lang="en-US" altLang="ja-JP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)</a:t>
            </a:r>
          </a:p>
          <a:p>
            <a:pPr marL="1143000" lvl="2" indent="-228600" eaLnBrk="0" hangingPunct="0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en-US" altLang="ja-JP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B+ Subgroup Meeting and User Interface (9/26/18)</a:t>
            </a:r>
            <a:endParaRPr lang="en-US" altLang="ja-JP" sz="2000" kern="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  <a:cs typeface="Arial" panose="020B0604020202020204" pitchFamily="34" charset="0"/>
            </a:endParaRPr>
          </a:p>
          <a:p>
            <a:pPr marL="1143000" lvl="2" indent="-228600" eaLnBrk="0" hangingPunct="0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endParaRPr lang="en-US" altLang="ja-JP" sz="1600" kern="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9" name="フッター プレースホルダー 3"/>
          <p:cNvSpPr txBox="1">
            <a:spLocks/>
          </p:cNvSpPr>
          <p:nvPr/>
        </p:nvSpPr>
        <p:spPr>
          <a:xfrm>
            <a:off x="5436096" y="637624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2018.3.1. Industry Trilateral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890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F298-2CA5-44F5-863A-EEFAB90CA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6F7E57FC-25B7-461C-A846-685457BC2E25}"/>
              </a:ext>
            </a:extLst>
          </p:cNvPr>
          <p:cNvSpPr txBox="1">
            <a:spLocks/>
          </p:cNvSpPr>
          <p:nvPr/>
        </p:nvSpPr>
        <p:spPr bwMode="auto">
          <a:xfrm>
            <a:off x="481205" y="1268760"/>
            <a:ext cx="8277225" cy="467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1" lang="en-US" altLang="ja-JP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Industry Trilateral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2014-Present – </a:t>
            </a: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IT3 met frequently concerning the </a:t>
            </a: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4 Tegernsee topics</a:t>
            </a: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:</a:t>
            </a:r>
          </a:p>
          <a:p>
            <a:pPr marL="1143000" marR="0" lvl="2" indent="-2286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Prepared a comprehensive </a:t>
            </a: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Elements Paper </a:t>
            </a: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with recommendations</a:t>
            </a: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on 4 topics plus the definition of "prior art" </a:t>
            </a:r>
          </a:p>
          <a:p>
            <a:pPr marL="1143000" marR="0" lvl="2" indent="-2286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Participated in the </a:t>
            </a: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B+ Symposium and Meetings</a:t>
            </a: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 (2017)</a:t>
            </a:r>
          </a:p>
          <a:p>
            <a:pPr marL="1600200" marR="0" lvl="3" indent="-2286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Discussed IT3’s </a:t>
            </a: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Elements Paper </a:t>
            </a: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and gathered stakeholder’s responses thereto</a:t>
            </a:r>
          </a:p>
          <a:p>
            <a:pPr marL="1600200" marR="0" lvl="3" indent="-2286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altLang="ja-JP" kern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Included Summary Charts</a:t>
            </a:r>
            <a:endParaRPr kumimoji="1" lang="en-US" altLang="ja-JP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Arial" panose="020B0604020202020204" pitchFamily="34" charset="0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Held weekly teleconferences among discussion leaders</a:t>
            </a:r>
          </a:p>
          <a:p>
            <a:pPr marL="1143000" marR="0" lvl="2" indent="-2286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Conducted face-to-face meetings in January, February, June 2018 </a:t>
            </a:r>
          </a:p>
          <a:p>
            <a:pPr marL="1143000" marR="0" lvl="2" indent="-2286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Supplemented face-to-face meetings with substantive WebEx discussions</a:t>
            </a:r>
          </a:p>
          <a:p>
            <a:pPr marL="1143000" marR="0" lvl="2" indent="-2286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Aimed to reach consensus and issue a final package by early September 2018</a:t>
            </a:r>
          </a:p>
          <a:p>
            <a:pPr marL="1143000" marR="0" lvl="2" indent="-2286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Report to B+ Subgroup Meeting (9/26/18) based on Revised Summary Charts with open issues bracketed.</a:t>
            </a:r>
            <a:endParaRPr kumimoji="1" lang="en-US" altLang="ja-JP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Arial" panose="020B0604020202020204" pitchFamily="34" charset="0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en-US" altLang="ja-JP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3BB541CA-2B21-4257-A622-9B5DDC5818F1}"/>
              </a:ext>
            </a:extLst>
          </p:cNvPr>
          <p:cNvSpPr/>
          <p:nvPr/>
        </p:nvSpPr>
        <p:spPr>
          <a:xfrm>
            <a:off x="282270" y="601524"/>
            <a:ext cx="78481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u="sng" dirty="0">
                <a:latin typeface="+mn-lt"/>
              </a:rPr>
              <a:t>Recent Patent Harmonization Efforts</a:t>
            </a:r>
            <a:endParaRPr lang="ja-JP" altLang="en-US" sz="2800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3121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F298-2CA5-44F5-863A-EEFAB90CA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9CE5CB97-8FBD-4416-86F1-BA56F8CEDB6F}"/>
              </a:ext>
            </a:extLst>
          </p:cNvPr>
          <p:cNvSpPr txBox="1">
            <a:spLocks/>
          </p:cNvSpPr>
          <p:nvPr/>
        </p:nvSpPr>
        <p:spPr bwMode="auto">
          <a:xfrm>
            <a:off x="571473" y="1484784"/>
            <a:ext cx="8277225" cy="443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1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Policy Must be Fair and Balanced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1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Policy Must Consider Interests of Patent Owners, Third Parties and the Public, including individuals, SME's and Universities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altLang="ja-JP" sz="2400" b="1" kern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Policy must encourage innovation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1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Many Existing Laws Must Change to Some Extent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</a:rPr>
              <a:t>Harmonization Must be Based on an Agreement as to an Entire Package Rather Than Individual Elements</a:t>
            </a: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3BB541CA-2B21-4257-A622-9B5DDC5818F1}"/>
              </a:ext>
            </a:extLst>
          </p:cNvPr>
          <p:cNvSpPr/>
          <p:nvPr/>
        </p:nvSpPr>
        <p:spPr>
          <a:xfrm>
            <a:off x="282270" y="601524"/>
            <a:ext cx="78481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800" b="1" u="sng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Industry Trilateral Harmonization Principles</a:t>
            </a:r>
            <a:endParaRPr lang="ja-JP" altLang="en-US" sz="2800" u="sng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696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F298-2CA5-44F5-863A-EEFAB90CA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 bwMode="auto">
          <a:xfrm>
            <a:off x="1476375" y="161925"/>
            <a:ext cx="7340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3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13423" y="1556792"/>
            <a:ext cx="8136904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altLang="ja-JP" sz="2400" b="1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Industry Trilateral organized events in members/non-members countries. </a:t>
            </a:r>
          </a:p>
          <a:p>
            <a:pPr lvl="0" eaLnBrk="0" hangingPunct="0">
              <a:spcBef>
                <a:spcPct val="20000"/>
              </a:spcBef>
            </a:pPr>
            <a:r>
              <a:rPr lang="en-US" altLang="ja-JP" sz="2400" b="1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     - Global Network of National IP Practitioner Associations </a:t>
            </a:r>
          </a:p>
          <a:p>
            <a:pPr lvl="0" eaLnBrk="0" hangingPunct="0">
              <a:spcBef>
                <a:spcPct val="20000"/>
              </a:spcBef>
            </a:pPr>
            <a:r>
              <a:rPr lang="en-US" altLang="ja-JP" sz="2400" b="1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     -  Organization meetings </a:t>
            </a:r>
          </a:p>
          <a:p>
            <a:pPr lvl="0" eaLnBrk="0" hangingPunct="0">
              <a:spcBef>
                <a:spcPct val="20000"/>
              </a:spcBef>
            </a:pPr>
            <a:r>
              <a:rPr lang="en-US" altLang="ja-JP" sz="2400" b="1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  </a:t>
            </a:r>
          </a:p>
          <a:p>
            <a:pPr lvl="0" eaLnBrk="0" hangingPunct="0">
              <a:spcBef>
                <a:spcPct val="20000"/>
              </a:spcBef>
            </a:pPr>
            <a:r>
              <a:rPr lang="en-US" altLang="ja-JP" sz="2400" b="1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Outreach to representatives of individual inventors, SMEs, universities, national/international law societies/associations, including China. </a:t>
            </a:r>
          </a:p>
          <a:p>
            <a:pPr lvl="0" eaLnBrk="0" hangingPunct="0">
              <a:spcBef>
                <a:spcPct val="20000"/>
              </a:spcBef>
            </a:pPr>
            <a:endParaRPr lang="en-US" altLang="ja-JP" sz="2400" b="1" kern="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lvl="0" eaLnBrk="0" hangingPunct="0">
              <a:spcBef>
                <a:spcPct val="20000"/>
              </a:spcBef>
            </a:pPr>
            <a:r>
              <a:rPr lang="en-US" altLang="ja-JP" sz="2400" b="1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Engagement must continue.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="" xmlns:a16="http://schemas.microsoft.com/office/drawing/2014/main" id="{3BB541CA-2B21-4257-A622-9B5DDC5818F1}"/>
              </a:ext>
            </a:extLst>
          </p:cNvPr>
          <p:cNvSpPr/>
          <p:nvPr/>
        </p:nvSpPr>
        <p:spPr>
          <a:xfrm>
            <a:off x="282270" y="601524"/>
            <a:ext cx="78481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800" b="1" u="sng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Engagement with other stakeholders</a:t>
            </a:r>
            <a:endParaRPr lang="ja-JP" altLang="en-US" sz="2800" b="1" u="sng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992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0CE409-651D-4CFF-AE61-96DDFF481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altLang="ja-JP" sz="3600" b="1" u="sng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/>
            </a:r>
            <a:br>
              <a:rPr lang="en-US" altLang="ja-JP" sz="3600" b="1" u="sng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</a:br>
            <a:r>
              <a:rPr lang="en-US" altLang="ja-JP" sz="3600" b="1" u="sng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Summary </a:t>
            </a:r>
            <a:r>
              <a:rPr lang="en-US" altLang="ja-JP" sz="3100" b="1" u="sng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Status </a:t>
            </a:r>
            <a:r>
              <a:rPr lang="en-US" altLang="ja-JP" sz="3100" b="1" u="sng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on </a:t>
            </a:r>
            <a:r>
              <a:rPr lang="en-US" altLang="ja-JP" sz="3100" b="1" u="sng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Elements</a:t>
            </a:r>
            <a:r>
              <a:rPr lang="ja-JP" altLang="en-US" u="sng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ja-JP" altLang="en-US" u="sng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D58E357-B479-4EBA-AE1B-9733CEC0C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Overview</a:t>
            </a:r>
          </a:p>
          <a:p>
            <a:pPr lvl="1"/>
            <a:r>
              <a:rPr lang="en-US" b="1" dirty="0"/>
              <a:t>Definition on Prior Art:</a:t>
            </a:r>
            <a:r>
              <a:rPr lang="en-US" dirty="0"/>
              <a:t> Achieved Consensus</a:t>
            </a:r>
          </a:p>
          <a:p>
            <a:pPr lvl="1"/>
            <a:r>
              <a:rPr lang="en-US" b="1" smtClean="0"/>
              <a:t>Grace </a:t>
            </a:r>
            <a:r>
              <a:rPr lang="en-US" b="1" dirty="0"/>
              <a:t>Period:  </a:t>
            </a:r>
            <a:r>
              <a:rPr lang="en-US" dirty="0"/>
              <a:t>Open items include those relating to:</a:t>
            </a:r>
          </a:p>
          <a:p>
            <a:pPr lvl="2"/>
            <a:r>
              <a:rPr lang="en-US" dirty="0"/>
              <a:t>PFD Statement </a:t>
            </a:r>
          </a:p>
          <a:p>
            <a:pPr lvl="2"/>
            <a:r>
              <a:rPr lang="en-US" dirty="0"/>
              <a:t>Accelerated Publication</a:t>
            </a:r>
          </a:p>
          <a:p>
            <a:pPr lvl="2"/>
            <a:r>
              <a:rPr lang="en-US" dirty="0"/>
              <a:t>Burden of Proof</a:t>
            </a:r>
          </a:p>
          <a:p>
            <a:pPr lvl="1"/>
            <a:r>
              <a:rPr lang="en-US" b="1" dirty="0"/>
              <a:t>Prior User Rights:  </a:t>
            </a:r>
          </a:p>
          <a:p>
            <a:pPr lvl="2"/>
            <a:r>
              <a:rPr lang="en-US" dirty="0"/>
              <a:t>Open item</a:t>
            </a:r>
            <a:r>
              <a:rPr lang="en-US"/>
              <a:t>:  </a:t>
            </a:r>
            <a:r>
              <a:rPr lang="en-US" smtClean="0"/>
              <a:t>Derivation</a:t>
            </a:r>
          </a:p>
          <a:p>
            <a:pPr lvl="1"/>
            <a:r>
              <a:rPr lang="en-US" b="1"/>
              <a:t>Conflicting Application:  </a:t>
            </a:r>
            <a:r>
              <a:rPr lang="en-US"/>
              <a:t>Substantial Consensus</a:t>
            </a:r>
          </a:p>
          <a:p>
            <a:pPr lvl="2"/>
            <a:r>
              <a:rPr lang="en-US"/>
              <a:t>Open item:  Treatment of PCT Applications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1732A10-2B8B-4997-B6BD-03E082E1E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F298-2CA5-44F5-863A-EEFAB90CA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31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6553200"/>
            <a:ext cx="609600" cy="30068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9B43FCD-466B-4ADD-86B4-BDD164A048DE}" type="slidenum">
              <a:rPr lang="en-US" altLang="en-US" smtClean="0">
                <a:solidFill>
                  <a:srgbClr val="FFFFFF"/>
                </a:solidFill>
                <a:latin typeface="Century Gothic" pitchFamily="34" charset="0"/>
              </a:rPr>
              <a:pPr eaLnBrk="1" hangingPunct="1"/>
              <a:t>8</a:t>
            </a:fld>
            <a:endParaRPr lang="en-US" altLang="en-US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0207"/>
            <a:ext cx="8991600" cy="4876800"/>
          </a:xfrm>
        </p:spPr>
        <p:txBody>
          <a:bodyPr>
            <a:noAutofit/>
          </a:bodyPr>
          <a:lstStyle/>
          <a:p>
            <a:pPr lvl="0"/>
            <a:r>
              <a:rPr lang="en-US" sz="2400" b="1" u="sng">
                <a:latin typeface="Arial" panose="020B0604020202020204" pitchFamily="34" charset="0"/>
                <a:cs typeface="Arial" panose="020B0604020202020204" pitchFamily="34" charset="0"/>
              </a:rPr>
              <a:t>Underlying Policies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Provide a safety net for inventors/applicants who publicly disclose their invention prior to filing a patent application</a:t>
            </a: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Consensus that there should be a grace period</a:t>
            </a:r>
          </a:p>
          <a:p>
            <a:pPr lvl="0"/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Consensus that the grace period should be of limited duration</a:t>
            </a:r>
          </a:p>
          <a:p>
            <a:pPr lvl="0"/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Consensus that the grace period should be limited to public pre-filing disclosures (PFD) by/for/from the inventor.</a:t>
            </a:r>
          </a:p>
          <a:p>
            <a:pPr lvl="0"/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Consensus that the graced disclosure is prior art but is "non-prejudicial."</a:t>
            </a:r>
          </a:p>
          <a:p>
            <a:pPr lvl="0"/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Consensus that a Statement identifying the PFD should be required in order to obtain benefit of a grace period for that PFD</a:t>
            </a:r>
          </a:p>
          <a:p>
            <a:pPr lvl="0"/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Consensus that there should be administrative penalties for  delayed submission of a Statement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10200" y="457200"/>
            <a:ext cx="3733800" cy="381000"/>
          </a:xfrm>
        </p:spPr>
        <p:txBody>
          <a:bodyPr>
            <a:normAutofit fontScale="90000"/>
          </a:bodyPr>
          <a:lstStyle/>
          <a:p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USER RIGHTS</a:t>
            </a:r>
            <a:endParaRPr lang="en-US" sz="2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81000" y="378207"/>
            <a:ext cx="8305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/>
            <a:r>
              <a:rPr lang="en-US" sz="2800" b="1" u="sng" smtClean="0">
                <a:latin typeface="Arial" pitchFamily="34" charset="0"/>
                <a:cs typeface="Arial" pitchFamily="34" charset="0"/>
              </a:rPr>
              <a:t>Grace Period</a:t>
            </a:r>
            <a:endParaRPr lang="en-US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762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153400" cy="46482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000" b="1" spc="-5" dirty="0">
                <a:latin typeface="Arial"/>
                <a:cs typeface="Arial"/>
              </a:rPr>
              <a:t>Duration</a:t>
            </a:r>
            <a:r>
              <a:rPr lang="en-US" sz="2000" spc="-5" dirty="0">
                <a:latin typeface="Arial"/>
                <a:cs typeface="Arial"/>
              </a:rPr>
              <a:t> (</a:t>
            </a:r>
            <a:r>
              <a:rPr lang="en-US" sz="2000" i="1" spc="-5" dirty="0">
                <a:solidFill>
                  <a:srgbClr val="FF0000"/>
                </a:solidFill>
                <a:latin typeface="Arial"/>
                <a:cs typeface="Arial"/>
              </a:rPr>
              <a:t>6/12</a:t>
            </a:r>
            <a:r>
              <a:rPr lang="en-US" sz="2000" spc="-5" dirty="0">
                <a:latin typeface="Arial"/>
                <a:cs typeface="Arial"/>
              </a:rPr>
              <a:t> months) &amp;</a:t>
            </a:r>
            <a:r>
              <a:rPr lang="en-US" sz="2000" spc="-45" dirty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Scope</a:t>
            </a:r>
            <a:r>
              <a:rPr lang="en-US" sz="2000" dirty="0">
                <a:latin typeface="Arial"/>
                <a:cs typeface="Arial"/>
              </a:rPr>
              <a:t> (any pre filing disclosures [PFD] in any form that is by/for/from the Inventor or Applicant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en-US" sz="2000" b="1" dirty="0">
                <a:latin typeface="Arial"/>
                <a:cs typeface="Arial"/>
              </a:rPr>
              <a:t>Prejudicial </a:t>
            </a:r>
            <a:r>
              <a:rPr lang="en-US" sz="2000" b="1" spc="-10" dirty="0">
                <a:latin typeface="Arial"/>
                <a:cs typeface="Arial"/>
              </a:rPr>
              <a:t>Effect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of Intervening Disclosures </a:t>
            </a:r>
          </a:p>
          <a:p>
            <a:pPr lvl="1"/>
            <a:r>
              <a:rPr lang="en-US" sz="1800" dirty="0">
                <a:latin typeface="Arial"/>
                <a:cs typeface="Arial"/>
              </a:rPr>
              <a:t>(independent always is prejudicial); </a:t>
            </a:r>
          </a:p>
          <a:p>
            <a:pPr lvl="1"/>
            <a:r>
              <a:rPr lang="en-US" sz="1800" dirty="0">
                <a:latin typeface="Arial"/>
                <a:cs typeface="Arial"/>
              </a:rPr>
              <a:t>the burden to show derivation of all or part of an intervening disclosure is on</a:t>
            </a:r>
            <a:r>
              <a:rPr lang="en-US" sz="1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(</a:t>
            </a:r>
            <a:r>
              <a:rPr lang="en-US" sz="1800" i="1" dirty="0">
                <a:solidFill>
                  <a:srgbClr val="FF0000"/>
                </a:solidFill>
                <a:latin typeface="Arial"/>
                <a:cs typeface="Arial"/>
              </a:rPr>
              <a:t>Applicant/third party)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en-US" sz="2000" b="1" spc="-5" dirty="0">
                <a:latin typeface="Arial"/>
                <a:cs typeface="Arial"/>
              </a:rPr>
              <a:t>Statement</a:t>
            </a:r>
            <a:r>
              <a:rPr lang="en-US" sz="2000" spc="-5" dirty="0">
                <a:latin typeface="Arial"/>
                <a:cs typeface="Arial"/>
              </a:rPr>
              <a:t> identifying a PFD and claiming Grace Period is </a:t>
            </a:r>
            <a:r>
              <a:rPr lang="en-US" sz="2000" spc="-5" dirty="0" smtClean="0">
                <a:latin typeface="Arial"/>
                <a:cs typeface="Arial"/>
              </a:rPr>
              <a:t>required </a:t>
            </a:r>
            <a:r>
              <a:rPr lang="en-US" sz="2000" spc="-5" dirty="0">
                <a:latin typeface="Arial"/>
                <a:cs typeface="Arial"/>
              </a:rPr>
              <a:t>during prosecution and (</a:t>
            </a:r>
            <a:r>
              <a:rPr lang="en-US" sz="2000" i="1" spc="-5" dirty="0">
                <a:solidFill>
                  <a:srgbClr val="FF0000"/>
                </a:solidFill>
                <a:latin typeface="Arial"/>
                <a:cs typeface="Arial"/>
              </a:rPr>
              <a:t>up to/after</a:t>
            </a:r>
            <a:r>
              <a:rPr lang="en-US" sz="2000" spc="-5" dirty="0">
                <a:latin typeface="Arial"/>
                <a:cs typeface="Arial"/>
              </a:rPr>
              <a:t>) grant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/>
            <a:r>
              <a:rPr lang="en-US" sz="2000" b="1" spc="-5" dirty="0">
                <a:latin typeface="Arial"/>
                <a:cs typeface="Arial"/>
              </a:rPr>
              <a:t>Incentives</a:t>
            </a:r>
            <a:r>
              <a:rPr lang="en-US" sz="2000" spc="-5" dirty="0">
                <a:latin typeface="Arial"/>
                <a:cs typeface="Arial"/>
              </a:rPr>
              <a:t> to identify PFD - Administrative </a:t>
            </a:r>
            <a:r>
              <a:rPr lang="en-US" sz="2000" dirty="0">
                <a:latin typeface="Arial"/>
                <a:cs typeface="Arial"/>
              </a:rPr>
              <a:t>Fees, </a:t>
            </a:r>
            <a:r>
              <a:rPr lang="en-US" sz="2000" i="1" spc="-5" dirty="0">
                <a:solidFill>
                  <a:srgbClr val="FF0000"/>
                </a:solidFill>
                <a:latin typeface="Arial"/>
                <a:cs typeface="Arial"/>
              </a:rPr>
              <a:t>Accelerated</a:t>
            </a:r>
            <a:r>
              <a:rPr lang="en-US" sz="2000" i="1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Arial"/>
                <a:cs typeface="Arial"/>
              </a:rPr>
              <a:t>Publication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latin typeface="Arial"/>
                <a:cs typeface="Arial"/>
              </a:rPr>
              <a:t>Prior User Rights (PURs) and </a:t>
            </a:r>
            <a:r>
              <a:rPr lang="en-US" sz="2000" dirty="0" smtClean="0">
                <a:latin typeface="Arial"/>
                <a:cs typeface="Arial"/>
              </a:rPr>
              <a:t>possibly a </a:t>
            </a:r>
            <a:r>
              <a:rPr lang="en-US" sz="2000" i="1" dirty="0" smtClean="0">
                <a:solidFill>
                  <a:srgbClr val="FF0000"/>
                </a:solidFill>
                <a:latin typeface="Arial"/>
                <a:cs typeface="Arial"/>
              </a:rPr>
              <a:t>Defense </a:t>
            </a:r>
            <a:r>
              <a:rPr lang="en-US" sz="2000" i="1" dirty="0">
                <a:solidFill>
                  <a:srgbClr val="FF0000"/>
                </a:solidFill>
                <a:latin typeface="Arial"/>
                <a:cs typeface="Arial"/>
              </a:rPr>
              <a:t>for Intervening Users</a:t>
            </a:r>
            <a:r>
              <a:rPr lang="en-US" sz="2000" i="1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(DIUs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).  The later the Statement the more the penalties.</a:t>
            </a:r>
          </a:p>
          <a:p>
            <a:pPr lvl="0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Content of publication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Discussion continues on what has to be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published in or with a Statement if publication occurs less than 18 months after filing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9088" lvl="1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537864"/>
            <a:ext cx="8305800" cy="762000"/>
          </a:xfrm>
        </p:spPr>
        <p:txBody>
          <a:bodyPr/>
          <a:lstStyle/>
          <a:p>
            <a:pPr marL="12700" algn="r">
              <a:lnSpc>
                <a:spcPct val="100000"/>
              </a:lnSpc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Grace Period </a:t>
            </a:r>
            <a:r>
              <a:rPr lang="en-US" sz="2200" b="1" spc="-5" dirty="0">
                <a:latin typeface="Arial"/>
                <a:cs typeface="Arial"/>
              </a:rPr>
              <a:t>Current Positions outlined in Elements </a:t>
            </a:r>
            <a:r>
              <a:rPr lang="en-US" sz="2200" b="1" spc="-5" dirty="0" smtClean="0">
                <a:latin typeface="Arial"/>
                <a:cs typeface="Arial"/>
              </a:rPr>
              <a:t>Paper </a:t>
            </a:r>
            <a:r>
              <a:rPr lang="en-US" sz="2200" b="1" spc="-5" dirty="0">
                <a:latin typeface="Arial"/>
                <a:cs typeface="Arial"/>
              </a:rPr>
              <a:t/>
            </a:r>
            <a:br>
              <a:rPr lang="en-US" sz="2200" b="1" spc="-5" dirty="0">
                <a:latin typeface="Arial"/>
                <a:cs typeface="Arial"/>
              </a:rPr>
            </a:br>
            <a:r>
              <a:rPr lang="en-US" sz="1800" i="1" spc="-5" dirty="0" smtClean="0">
                <a:solidFill>
                  <a:srgbClr val="FF0000"/>
                </a:solidFill>
                <a:latin typeface="Arial"/>
                <a:cs typeface="Arial"/>
              </a:rPr>
              <a:t>alternative/open </a:t>
            </a:r>
            <a:r>
              <a:rPr lang="en-US" sz="1800" i="1" spc="-5" dirty="0">
                <a:solidFill>
                  <a:srgbClr val="FF0000"/>
                </a:solidFill>
                <a:latin typeface="Arial"/>
                <a:cs typeface="Arial"/>
              </a:rPr>
              <a:t>positions under</a:t>
            </a:r>
            <a:r>
              <a:rPr lang="en-US" sz="1800" i="1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800" i="1" spc="-5" dirty="0">
                <a:solidFill>
                  <a:srgbClr val="FF0000"/>
                </a:solidFill>
                <a:latin typeface="Arial"/>
                <a:cs typeface="Arial"/>
              </a:rPr>
              <a:t>discussion in red italics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9A1632-C331-495E-85CF-162F3AEFCB90}"/>
              </a:ext>
            </a:extLst>
          </p:cNvPr>
          <p:cNvSpPr txBox="1">
            <a:spLocks/>
          </p:cNvSpPr>
          <p:nvPr/>
        </p:nvSpPr>
        <p:spPr bwMode="auto">
          <a:xfrm>
            <a:off x="8534400" y="6553200"/>
            <a:ext cx="609600" cy="300681"/>
          </a:xfrm>
          <a:prstGeom prst="rect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ctr" defTabSz="914400" rtl="0" eaLnBrk="0" latinLnBrk="0" hangingPunct="0"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fld id="{59B43FCD-466B-4ADD-86B4-BDD164A048DE}" type="slidenum">
              <a:rPr lang="en-US" altLang="en-US" smtClean="0">
                <a:solidFill>
                  <a:srgbClr val="FFFFFF"/>
                </a:solidFill>
                <a:latin typeface="Century Gothic" pitchFamily="34" charset="0"/>
              </a:rPr>
              <a:pPr eaLnBrk="1" hangingPunct="1"/>
              <a:t>9</a:t>
            </a:fld>
            <a:endParaRPr lang="en-US" altLang="en-US" dirty="0">
              <a:solidFill>
                <a:srgbClr val="FFFFF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316135"/>
      </p:ext>
    </p:extLst>
  </p:cSld>
  <p:clrMapOvr>
    <a:masterClrMapping/>
  </p:clrMapOvr>
</p:sld>
</file>

<file path=ppt/theme/theme1.xml><?xml version="1.0" encoding="utf-8"?>
<a:theme xmlns:a="http://schemas.openxmlformats.org/drawingml/2006/main" name="Sughrue Classic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Sughrue Classic Blue</Template>
  <TotalTime>2599</TotalTime>
  <Words>2079</Words>
  <Application>Microsoft Macintosh PowerPoint</Application>
  <PresentationFormat>On-screen Show (4:3)</PresentationFormat>
  <Paragraphs>232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Arial Unicode MS</vt:lpstr>
      <vt:lpstr>Bank Gothic Medium BT</vt:lpstr>
      <vt:lpstr>Calibri</vt:lpstr>
      <vt:lpstr>Century Gothic</vt:lpstr>
      <vt:lpstr>ＭＳ Ｐゴシック</vt:lpstr>
      <vt:lpstr>PMingLiU</vt:lpstr>
      <vt:lpstr>Tahoma</vt:lpstr>
      <vt:lpstr>Wingdings 2</vt:lpstr>
      <vt:lpstr>굴림</vt:lpstr>
      <vt:lpstr>맑은 고딕</vt:lpstr>
      <vt:lpstr>Sughrue Classic Blue</vt:lpstr>
      <vt:lpstr>Substantive and Procedural Patent Law Harmonisation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Summary Status on Elements </vt:lpstr>
      <vt:lpstr>PRIOR USER RIGHTS</vt:lpstr>
      <vt:lpstr>Grace Period Current Positions outlined in Elements Paper  alternative/open positions under discussion in red italics</vt:lpstr>
      <vt:lpstr>Asserting Grace Period/Submission of Statement after Publication of the Application and after Patent Issues</vt:lpstr>
      <vt:lpstr>Defense for Intervening Users (DIU)</vt:lpstr>
      <vt:lpstr>PRIOR USER RIGHTS</vt:lpstr>
      <vt:lpstr>PRIOR USER RIGHTS-  Issues under discussion   alternative/open positions under discussion in red italics</vt:lpstr>
      <vt:lpstr>CONFLICTING APPLICATIONS</vt:lpstr>
      <vt:lpstr>CONFLICTING APPLICATIONS</vt:lpstr>
      <vt:lpstr>CONFLICTING APPLICATIONS</vt:lpstr>
      <vt:lpstr>PowerPoint Presentation</vt:lpstr>
      <vt:lpstr>PowerPoint Presentation</vt:lpstr>
      <vt:lpstr>Next Steps:  B+ Subgroup Meeting Decisions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>Sughrue Mion, PLLC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tony rollins</cp:lastModifiedBy>
  <cp:revision>251</cp:revision>
  <cp:lastPrinted>2017-12-12T02:41:40Z</cp:lastPrinted>
  <dcterms:created xsi:type="dcterms:W3CDTF">2015-08-19T21:13:54Z</dcterms:created>
  <dcterms:modified xsi:type="dcterms:W3CDTF">2018-09-27T13:14:26Z</dcterms:modified>
</cp:coreProperties>
</file>