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svg" ContentType="image/svg+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8"/>
  </p:notesMasterIdLst>
  <p:sldIdLst>
    <p:sldId id="284" r:id="rId6"/>
    <p:sldId id="257" r:id="rId7"/>
    <p:sldId id="260" r:id="rId8"/>
    <p:sldId id="264" r:id="rId9"/>
    <p:sldId id="266" r:id="rId10"/>
    <p:sldId id="283" r:id="rId11"/>
    <p:sldId id="273" r:id="rId12"/>
    <p:sldId id="278" r:id="rId13"/>
    <p:sldId id="285" r:id="rId14"/>
    <p:sldId id="277" r:id="rId15"/>
    <p:sldId id="337" r:id="rId16"/>
    <p:sldId id="338" r:id="rId17"/>
    <p:sldId id="286" r:id="rId18"/>
    <p:sldId id="381" r:id="rId19"/>
    <p:sldId id="267" r:id="rId20"/>
    <p:sldId id="380" r:id="rId21"/>
    <p:sldId id="376" r:id="rId22"/>
    <p:sldId id="268" r:id="rId23"/>
    <p:sldId id="269" r:id="rId24"/>
    <p:sldId id="374" r:id="rId25"/>
    <p:sldId id="270" r:id="rId26"/>
    <p:sldId id="378" r:id="rId27"/>
    <p:sldId id="379" r:id="rId28"/>
    <p:sldId id="271" r:id="rId29"/>
    <p:sldId id="375" r:id="rId30"/>
    <p:sldId id="274" r:id="rId31"/>
    <p:sldId id="281" r:id="rId32"/>
    <p:sldId id="282" r:id="rId33"/>
    <p:sldId id="331" r:id="rId34"/>
    <p:sldId id="330" r:id="rId35"/>
    <p:sldId id="259" r:id="rId36"/>
    <p:sldId id="289" r:id="rId37"/>
  </p:sldIdLst>
  <p:sldSz cx="9144000" cy="6858000" type="screen4x3"/>
  <p:notesSz cx="6808788" cy="9940925"/>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8085" autoAdjust="0"/>
  </p:normalViewPr>
  <p:slideViewPr>
    <p:cSldViewPr>
      <p:cViewPr varScale="1">
        <p:scale>
          <a:sx n="75" d="100"/>
          <a:sy n="75" d="100"/>
        </p:scale>
        <p:origin x="2680"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58EA32-80C3-F84F-8952-EC9DCE3322C9}" type="doc">
      <dgm:prSet loTypeId="urn:microsoft.com/office/officeart/2005/8/layout/radial4" loCatId="" qsTypeId="urn:microsoft.com/office/officeart/2005/8/quickstyle/3D6" qsCatId="3D" csTypeId="urn:microsoft.com/office/officeart/2005/8/colors/accent2_2" csCatId="accent2" phldr="1"/>
      <dgm:spPr>
        <a:scene3d>
          <a:camera prst="obliqueTopLeft" zoom="92000"/>
          <a:lightRig rig="balanced" dir="t">
            <a:rot lat="0" lon="0" rev="12700000"/>
          </a:lightRig>
        </a:scene3d>
      </dgm:spPr>
      <dgm:t>
        <a:bodyPr/>
        <a:lstStyle/>
        <a:p>
          <a:endParaRPr lang="en-US"/>
        </a:p>
      </dgm:t>
    </dgm:pt>
    <dgm:pt modelId="{5433AAD8-E183-9140-98AC-2EA462342AA3}">
      <dgm:prSet phldrT="[Text]" custT="1"/>
      <dgm:spPr>
        <a:sp3d prstMaterial="plastic">
          <a:bevelT w="50800" h="50800"/>
          <a:bevelB w="50800" h="50800"/>
        </a:sp3d>
      </dgm:spPr>
      <dgm:t>
        <a:bodyPr/>
        <a:lstStyle/>
        <a:p>
          <a:pPr algn="ctr"/>
          <a:r>
            <a:rPr lang="en-US" sz="2400" b="1" dirty="0"/>
            <a:t>Artificial intelligence</a:t>
          </a:r>
        </a:p>
      </dgm:t>
    </dgm:pt>
    <dgm:pt modelId="{C7EC6731-2211-DA4F-82F8-9053C6B51ACF}" type="parTrans" cxnId="{75937312-6084-A74F-94B9-C51E276693AC}">
      <dgm:prSet/>
      <dgm:spPr/>
      <dgm:t>
        <a:bodyPr/>
        <a:lstStyle/>
        <a:p>
          <a:pPr algn="ctr"/>
          <a:endParaRPr lang="en-US" b="1"/>
        </a:p>
      </dgm:t>
    </dgm:pt>
    <dgm:pt modelId="{EA805A9C-DDC3-F148-AD29-BEEA3712E4E3}" type="sibTrans" cxnId="{75937312-6084-A74F-94B9-C51E276693AC}">
      <dgm:prSet/>
      <dgm:spPr/>
      <dgm:t>
        <a:bodyPr/>
        <a:lstStyle/>
        <a:p>
          <a:pPr algn="ctr"/>
          <a:endParaRPr lang="en-US" b="1"/>
        </a:p>
      </dgm:t>
    </dgm:pt>
    <dgm:pt modelId="{46116327-C9EA-644E-9240-0CCA633A7C5F}">
      <dgm:prSet phldrT="[Text]"/>
      <dgm:spPr/>
      <dgm:t>
        <a:bodyPr/>
        <a:lstStyle/>
        <a:p>
          <a:pPr algn="ctr"/>
          <a:r>
            <a:rPr lang="en-US" b="1" dirty="0"/>
            <a:t>Machine learning</a:t>
          </a:r>
        </a:p>
      </dgm:t>
    </dgm:pt>
    <dgm:pt modelId="{3E99A2CC-7C22-1940-B2B1-2C244610DBD4}" type="parTrans" cxnId="{230EC38E-7B82-6E45-B16C-3C8A580AD542}">
      <dgm:prSet/>
      <dgm:spPr/>
      <dgm:t>
        <a:bodyPr/>
        <a:lstStyle/>
        <a:p>
          <a:pPr algn="ctr"/>
          <a:endParaRPr lang="en-US" b="1"/>
        </a:p>
      </dgm:t>
    </dgm:pt>
    <dgm:pt modelId="{B56BE9EB-169E-8248-BBB1-85F7729D49F3}" type="sibTrans" cxnId="{230EC38E-7B82-6E45-B16C-3C8A580AD542}">
      <dgm:prSet/>
      <dgm:spPr/>
      <dgm:t>
        <a:bodyPr/>
        <a:lstStyle/>
        <a:p>
          <a:pPr algn="ctr"/>
          <a:endParaRPr lang="en-US" b="1"/>
        </a:p>
      </dgm:t>
    </dgm:pt>
    <dgm:pt modelId="{454AA543-33EB-514F-9B10-CF06A2FBD434}">
      <dgm:prSet phldrT="[Text]"/>
      <dgm:spPr/>
      <dgm:t>
        <a:bodyPr/>
        <a:lstStyle/>
        <a:p>
          <a:pPr algn="ctr"/>
          <a:r>
            <a:rPr lang="en-US" b="1" dirty="0"/>
            <a:t>Sensing</a:t>
          </a:r>
        </a:p>
      </dgm:t>
    </dgm:pt>
    <dgm:pt modelId="{2EDD0C57-D0E6-0E4E-A02F-3550EFECAF95}" type="parTrans" cxnId="{8D5990F9-DB5C-3848-911F-43911DDD3013}">
      <dgm:prSet/>
      <dgm:spPr/>
      <dgm:t>
        <a:bodyPr/>
        <a:lstStyle/>
        <a:p>
          <a:pPr algn="ctr"/>
          <a:endParaRPr lang="en-US" b="1"/>
        </a:p>
      </dgm:t>
    </dgm:pt>
    <dgm:pt modelId="{C51B1F8D-BB4A-4647-934A-8156A4DC15BC}" type="sibTrans" cxnId="{8D5990F9-DB5C-3848-911F-43911DDD3013}">
      <dgm:prSet/>
      <dgm:spPr/>
      <dgm:t>
        <a:bodyPr/>
        <a:lstStyle/>
        <a:p>
          <a:pPr algn="ctr"/>
          <a:endParaRPr lang="en-US" b="1"/>
        </a:p>
      </dgm:t>
    </dgm:pt>
    <dgm:pt modelId="{00DE6758-0F5D-844C-84E6-F76B1E3CBBAF}">
      <dgm:prSet phldrT="[Text]"/>
      <dgm:spPr/>
      <dgm:t>
        <a:bodyPr/>
        <a:lstStyle/>
        <a:p>
          <a:pPr algn="ctr"/>
          <a:r>
            <a:rPr lang="en-US" b="1" dirty="0"/>
            <a:t>Neural networks</a:t>
          </a:r>
        </a:p>
      </dgm:t>
    </dgm:pt>
    <dgm:pt modelId="{ED0F91B2-51A5-BE49-A2FC-8BA11AEE6756}" type="parTrans" cxnId="{2234E54A-EC2B-0D4F-8210-262286E259E2}">
      <dgm:prSet/>
      <dgm:spPr/>
      <dgm:t>
        <a:bodyPr/>
        <a:lstStyle/>
        <a:p>
          <a:pPr algn="ctr"/>
          <a:endParaRPr lang="en-US" b="1"/>
        </a:p>
      </dgm:t>
    </dgm:pt>
    <dgm:pt modelId="{760B0097-9D0A-3040-8DA1-86C501C7BB5B}" type="sibTrans" cxnId="{2234E54A-EC2B-0D4F-8210-262286E259E2}">
      <dgm:prSet/>
      <dgm:spPr/>
      <dgm:t>
        <a:bodyPr/>
        <a:lstStyle/>
        <a:p>
          <a:pPr algn="ctr"/>
          <a:endParaRPr lang="en-US" b="1"/>
        </a:p>
      </dgm:t>
    </dgm:pt>
    <dgm:pt modelId="{ECFBBAF5-73AB-F249-9314-03C9B221C535}">
      <dgm:prSet/>
      <dgm:spPr/>
      <dgm:t>
        <a:bodyPr/>
        <a:lstStyle/>
        <a:p>
          <a:pPr algn="ctr"/>
          <a:r>
            <a:rPr lang="en-US" b="1" dirty="0"/>
            <a:t>Natural language processing</a:t>
          </a:r>
        </a:p>
      </dgm:t>
    </dgm:pt>
    <dgm:pt modelId="{79B90254-DBB4-4D42-A321-982972C9C5F8}" type="parTrans" cxnId="{BF723ABD-105B-3B43-B59F-72660FC2FF7C}">
      <dgm:prSet/>
      <dgm:spPr/>
      <dgm:t>
        <a:bodyPr/>
        <a:lstStyle/>
        <a:p>
          <a:pPr algn="ctr"/>
          <a:endParaRPr lang="en-US" b="1"/>
        </a:p>
      </dgm:t>
    </dgm:pt>
    <dgm:pt modelId="{D82ECAEE-9616-B04B-83F7-C86D2778B23E}" type="sibTrans" cxnId="{BF723ABD-105B-3B43-B59F-72660FC2FF7C}">
      <dgm:prSet/>
      <dgm:spPr/>
      <dgm:t>
        <a:bodyPr/>
        <a:lstStyle/>
        <a:p>
          <a:pPr algn="ctr"/>
          <a:endParaRPr lang="en-US" b="1"/>
        </a:p>
      </dgm:t>
    </dgm:pt>
    <dgm:pt modelId="{423D3B65-F9E8-904A-BD8F-BF26FB8B3877}">
      <dgm:prSet/>
      <dgm:spPr/>
      <dgm:t>
        <a:bodyPr/>
        <a:lstStyle/>
        <a:p>
          <a:pPr algn="ctr"/>
          <a:r>
            <a:rPr lang="en-US" b="1" dirty="0"/>
            <a:t>Analytics </a:t>
          </a:r>
        </a:p>
      </dgm:t>
    </dgm:pt>
    <dgm:pt modelId="{453E15B0-C1B8-5147-AD1E-B5A0AC230395}" type="parTrans" cxnId="{77B0A88B-0BF7-6C43-9FEE-E92E155CEC68}">
      <dgm:prSet/>
      <dgm:spPr/>
      <dgm:t>
        <a:bodyPr/>
        <a:lstStyle/>
        <a:p>
          <a:pPr algn="ctr"/>
          <a:endParaRPr lang="en-US" b="1"/>
        </a:p>
      </dgm:t>
    </dgm:pt>
    <dgm:pt modelId="{73BD3A6A-4347-6647-9988-0D97A0C14FAD}" type="sibTrans" cxnId="{77B0A88B-0BF7-6C43-9FEE-E92E155CEC68}">
      <dgm:prSet/>
      <dgm:spPr/>
      <dgm:t>
        <a:bodyPr/>
        <a:lstStyle/>
        <a:p>
          <a:pPr algn="ctr"/>
          <a:endParaRPr lang="en-US" b="1"/>
        </a:p>
      </dgm:t>
    </dgm:pt>
    <dgm:pt modelId="{02579554-0A7C-4E23-B684-8B0A12FDF1AA}">
      <dgm:prSet/>
      <dgm:spPr/>
      <dgm:t>
        <a:bodyPr/>
        <a:lstStyle/>
        <a:p>
          <a:pPr algn="ctr"/>
          <a:r>
            <a:rPr lang="en-US" b="1"/>
            <a:t>Deep learning</a:t>
          </a:r>
          <a:endParaRPr lang="en-US" b="1" dirty="0"/>
        </a:p>
      </dgm:t>
    </dgm:pt>
    <dgm:pt modelId="{F89FEAEA-1E90-4CA7-A3B4-AE5B12D58318}" type="parTrans" cxnId="{6BF47095-0EEC-4E01-BB5B-388C566DA7C8}">
      <dgm:prSet/>
      <dgm:spPr/>
      <dgm:t>
        <a:bodyPr/>
        <a:lstStyle/>
        <a:p>
          <a:pPr algn="ctr"/>
          <a:endParaRPr lang="en-GB"/>
        </a:p>
      </dgm:t>
    </dgm:pt>
    <dgm:pt modelId="{8F356F86-57B4-4CCC-B65D-4A777069048E}" type="sibTrans" cxnId="{6BF47095-0EEC-4E01-BB5B-388C566DA7C8}">
      <dgm:prSet/>
      <dgm:spPr/>
      <dgm:t>
        <a:bodyPr/>
        <a:lstStyle/>
        <a:p>
          <a:pPr algn="ctr"/>
          <a:endParaRPr lang="en-GB"/>
        </a:p>
      </dgm:t>
    </dgm:pt>
    <dgm:pt modelId="{E2474A36-6866-40B2-A573-6E0879F52800}">
      <dgm:prSet/>
      <dgm:spPr/>
      <dgm:t>
        <a:bodyPr/>
        <a:lstStyle/>
        <a:p>
          <a:pPr algn="ctr"/>
          <a:r>
            <a:rPr lang="en-US" b="1" dirty="0"/>
            <a:t>Prescriptive</a:t>
          </a:r>
        </a:p>
      </dgm:t>
    </dgm:pt>
    <dgm:pt modelId="{7E1122F6-9ED2-40FA-96C6-AE2DE2AF02E7}" type="parTrans" cxnId="{B68ACE0F-EFD1-491B-A708-E175EC89DF5F}">
      <dgm:prSet/>
      <dgm:spPr/>
      <dgm:t>
        <a:bodyPr/>
        <a:lstStyle/>
        <a:p>
          <a:pPr algn="ctr"/>
          <a:endParaRPr lang="en-GB"/>
        </a:p>
      </dgm:t>
    </dgm:pt>
    <dgm:pt modelId="{A5826C70-67C7-47C1-AE70-D95DF2A41B79}" type="sibTrans" cxnId="{B68ACE0F-EFD1-491B-A708-E175EC89DF5F}">
      <dgm:prSet/>
      <dgm:spPr/>
      <dgm:t>
        <a:bodyPr/>
        <a:lstStyle/>
        <a:p>
          <a:pPr algn="ctr"/>
          <a:endParaRPr lang="en-GB"/>
        </a:p>
      </dgm:t>
    </dgm:pt>
    <dgm:pt modelId="{DF1E94A9-37EB-4C68-B83F-ADCCE12F1FFF}">
      <dgm:prSet phldrT="[Text]"/>
      <dgm:spPr/>
      <dgm:t>
        <a:bodyPr/>
        <a:lstStyle/>
        <a:p>
          <a:pPr algn="ctr"/>
          <a:r>
            <a:rPr lang="en-US" b="1" dirty="0"/>
            <a:t>Machine vision</a:t>
          </a:r>
        </a:p>
      </dgm:t>
    </dgm:pt>
    <dgm:pt modelId="{7EC809C5-012B-4452-8690-BFB4E6F891E1}" type="parTrans" cxnId="{9013B1BC-55BE-4B0F-98BF-B8905617B2D3}">
      <dgm:prSet/>
      <dgm:spPr/>
      <dgm:t>
        <a:bodyPr/>
        <a:lstStyle/>
        <a:p>
          <a:pPr algn="ctr"/>
          <a:endParaRPr lang="en-GB"/>
        </a:p>
      </dgm:t>
    </dgm:pt>
    <dgm:pt modelId="{142A9A52-F76B-442F-A3B1-A675DA4767B7}" type="sibTrans" cxnId="{9013B1BC-55BE-4B0F-98BF-B8905617B2D3}">
      <dgm:prSet/>
      <dgm:spPr/>
      <dgm:t>
        <a:bodyPr/>
        <a:lstStyle/>
        <a:p>
          <a:pPr algn="ctr"/>
          <a:endParaRPr lang="en-GB"/>
        </a:p>
      </dgm:t>
    </dgm:pt>
    <dgm:pt modelId="{8CBA9233-70E3-4E54-9A98-705022FB2847}">
      <dgm:prSet phldrT="[Text]"/>
      <dgm:spPr/>
      <dgm:t>
        <a:bodyPr/>
        <a:lstStyle/>
        <a:p>
          <a:pPr algn="ctr"/>
          <a:r>
            <a:rPr lang="en-US" b="1" dirty="0"/>
            <a:t>Sound recognition</a:t>
          </a:r>
        </a:p>
      </dgm:t>
    </dgm:pt>
    <dgm:pt modelId="{335DFD79-6DB6-4A35-A87C-DB07C6264979}" type="parTrans" cxnId="{D0C0F714-1BFD-40B4-BF25-41170231467C}">
      <dgm:prSet/>
      <dgm:spPr/>
      <dgm:t>
        <a:bodyPr/>
        <a:lstStyle/>
        <a:p>
          <a:pPr algn="ctr"/>
          <a:endParaRPr lang="en-GB"/>
        </a:p>
      </dgm:t>
    </dgm:pt>
    <dgm:pt modelId="{8535C224-2AC8-4C52-A63F-EE7EE2F2C2D1}" type="sibTrans" cxnId="{D0C0F714-1BFD-40B4-BF25-41170231467C}">
      <dgm:prSet/>
      <dgm:spPr/>
      <dgm:t>
        <a:bodyPr/>
        <a:lstStyle/>
        <a:p>
          <a:pPr algn="ctr"/>
          <a:endParaRPr lang="en-GB"/>
        </a:p>
      </dgm:t>
    </dgm:pt>
    <dgm:pt modelId="{27ED7816-9F79-4360-9730-B4D6A5979731}">
      <dgm:prSet/>
      <dgm:spPr/>
      <dgm:t>
        <a:bodyPr/>
        <a:lstStyle/>
        <a:p>
          <a:pPr algn="ctr"/>
          <a:r>
            <a:rPr lang="en-US" b="1" dirty="0"/>
            <a:t>Predictive</a:t>
          </a:r>
        </a:p>
      </dgm:t>
    </dgm:pt>
    <dgm:pt modelId="{9440592C-7B9B-43BF-9541-B0479EEDA3A5}" type="parTrans" cxnId="{1E1C5D45-0C8E-40F0-B8A0-8084AA64FBB5}">
      <dgm:prSet/>
      <dgm:spPr/>
      <dgm:t>
        <a:bodyPr/>
        <a:lstStyle/>
        <a:p>
          <a:endParaRPr lang="en-GB"/>
        </a:p>
      </dgm:t>
    </dgm:pt>
    <dgm:pt modelId="{876A87DE-DDB2-4CFE-BEAD-BFEA97D12FA5}" type="sibTrans" cxnId="{1E1C5D45-0C8E-40F0-B8A0-8084AA64FBB5}">
      <dgm:prSet/>
      <dgm:spPr/>
      <dgm:t>
        <a:bodyPr/>
        <a:lstStyle/>
        <a:p>
          <a:endParaRPr lang="en-GB"/>
        </a:p>
      </dgm:t>
    </dgm:pt>
    <dgm:pt modelId="{17674741-25DE-4E4F-8345-F63F9C0FBD5B}">
      <dgm:prSet/>
      <dgm:spPr/>
      <dgm:t>
        <a:bodyPr/>
        <a:lstStyle/>
        <a:p>
          <a:pPr algn="ctr"/>
          <a:r>
            <a:rPr lang="en-US" b="1" dirty="0"/>
            <a:t>Descriptive</a:t>
          </a:r>
        </a:p>
      </dgm:t>
    </dgm:pt>
    <dgm:pt modelId="{CA86D738-721C-47A6-B39D-062EB751904A}" type="sibTrans" cxnId="{3803FA6E-7B33-4747-AFE1-01BB6A78AC2B}">
      <dgm:prSet/>
      <dgm:spPr/>
      <dgm:t>
        <a:bodyPr/>
        <a:lstStyle/>
        <a:p>
          <a:pPr algn="ctr"/>
          <a:endParaRPr lang="en-GB"/>
        </a:p>
      </dgm:t>
    </dgm:pt>
    <dgm:pt modelId="{A6885B9C-7EA8-4E81-BAD3-9F8621F17F1A}" type="parTrans" cxnId="{3803FA6E-7B33-4747-AFE1-01BB6A78AC2B}">
      <dgm:prSet/>
      <dgm:spPr/>
      <dgm:t>
        <a:bodyPr/>
        <a:lstStyle/>
        <a:p>
          <a:pPr algn="ctr"/>
          <a:endParaRPr lang="en-GB"/>
        </a:p>
      </dgm:t>
    </dgm:pt>
    <dgm:pt modelId="{E6F83465-82B1-D04B-9F64-139E8A5F394C}" type="pres">
      <dgm:prSet presAssocID="{CC58EA32-80C3-F84F-8952-EC9DCE3322C9}" presName="cycle" presStyleCnt="0">
        <dgm:presLayoutVars>
          <dgm:chMax val="1"/>
          <dgm:dir/>
          <dgm:animLvl val="ctr"/>
          <dgm:resizeHandles val="exact"/>
        </dgm:presLayoutVars>
      </dgm:prSet>
      <dgm:spPr/>
      <dgm:t>
        <a:bodyPr/>
        <a:lstStyle/>
        <a:p>
          <a:endParaRPr lang="en-US"/>
        </a:p>
      </dgm:t>
    </dgm:pt>
    <dgm:pt modelId="{9B52CF1E-1B69-8846-B4AE-EA135E0EE823}" type="pres">
      <dgm:prSet presAssocID="{5433AAD8-E183-9140-98AC-2EA462342AA3}" presName="centerShape" presStyleLbl="node0" presStyleIdx="0" presStyleCnt="1" custScaleX="126302" custScaleY="126302" custLinFactNeighborY="979"/>
      <dgm:spPr/>
      <dgm:t>
        <a:bodyPr/>
        <a:lstStyle/>
        <a:p>
          <a:endParaRPr lang="en-US"/>
        </a:p>
      </dgm:t>
    </dgm:pt>
    <dgm:pt modelId="{8D825D8C-E03B-4643-997B-1890F8C24C2B}" type="pres">
      <dgm:prSet presAssocID="{2EDD0C57-D0E6-0E4E-A02F-3550EFECAF95}" presName="parTrans" presStyleLbl="bgSibTrans2D1" presStyleIdx="0" presStyleCnt="3"/>
      <dgm:spPr/>
      <dgm:t>
        <a:bodyPr/>
        <a:lstStyle/>
        <a:p>
          <a:endParaRPr lang="en-US"/>
        </a:p>
      </dgm:t>
    </dgm:pt>
    <dgm:pt modelId="{ACE805D7-5461-6C43-AACC-0BB53F6D06CE}" type="pres">
      <dgm:prSet presAssocID="{454AA543-33EB-514F-9B10-CF06A2FBD434}" presName="node" presStyleLbl="node1" presStyleIdx="0" presStyleCnt="3" custRadScaleRad="116726" custRadScaleInc="-12485">
        <dgm:presLayoutVars>
          <dgm:bulletEnabled val="1"/>
        </dgm:presLayoutVars>
      </dgm:prSet>
      <dgm:spPr/>
      <dgm:t>
        <a:bodyPr/>
        <a:lstStyle/>
        <a:p>
          <a:endParaRPr lang="en-US"/>
        </a:p>
      </dgm:t>
    </dgm:pt>
    <dgm:pt modelId="{6549E5FC-60CF-4EDC-8A52-68606681250B}" type="pres">
      <dgm:prSet presAssocID="{453E15B0-C1B8-5147-AD1E-B5A0AC230395}" presName="parTrans" presStyleLbl="bgSibTrans2D1" presStyleIdx="1" presStyleCnt="3"/>
      <dgm:spPr/>
      <dgm:t>
        <a:bodyPr/>
        <a:lstStyle/>
        <a:p>
          <a:endParaRPr lang="en-US"/>
        </a:p>
      </dgm:t>
    </dgm:pt>
    <dgm:pt modelId="{CA99F458-A88B-4120-AF9F-A84724800FF2}" type="pres">
      <dgm:prSet presAssocID="{423D3B65-F9E8-904A-BD8F-BF26FB8B3877}" presName="node" presStyleLbl="node1" presStyleIdx="1" presStyleCnt="3">
        <dgm:presLayoutVars>
          <dgm:bulletEnabled val="1"/>
        </dgm:presLayoutVars>
      </dgm:prSet>
      <dgm:spPr/>
      <dgm:t>
        <a:bodyPr/>
        <a:lstStyle/>
        <a:p>
          <a:endParaRPr lang="en-US"/>
        </a:p>
      </dgm:t>
    </dgm:pt>
    <dgm:pt modelId="{07FD91E5-43F6-6449-BC09-AF751FC996DB}" type="pres">
      <dgm:prSet presAssocID="{3E99A2CC-7C22-1940-B2B1-2C244610DBD4}" presName="parTrans" presStyleLbl="bgSibTrans2D1" presStyleIdx="2" presStyleCnt="3"/>
      <dgm:spPr/>
      <dgm:t>
        <a:bodyPr/>
        <a:lstStyle/>
        <a:p>
          <a:endParaRPr lang="en-US"/>
        </a:p>
      </dgm:t>
    </dgm:pt>
    <dgm:pt modelId="{CF021202-FE74-3C4F-B03C-B6CD82ADAD36}" type="pres">
      <dgm:prSet presAssocID="{46116327-C9EA-644E-9240-0CCA633A7C5F}" presName="node" presStyleLbl="node1" presStyleIdx="2" presStyleCnt="3" custRadScaleRad="113571" custRadScaleInc="14797">
        <dgm:presLayoutVars>
          <dgm:bulletEnabled val="1"/>
        </dgm:presLayoutVars>
      </dgm:prSet>
      <dgm:spPr/>
      <dgm:t>
        <a:bodyPr/>
        <a:lstStyle/>
        <a:p>
          <a:endParaRPr lang="en-US"/>
        </a:p>
      </dgm:t>
    </dgm:pt>
  </dgm:ptLst>
  <dgm:cxnLst>
    <dgm:cxn modelId="{1C374F22-5042-F940-B096-E4535977C744}" type="presOf" srcId="{5433AAD8-E183-9140-98AC-2EA462342AA3}" destId="{9B52CF1E-1B69-8846-B4AE-EA135E0EE823}" srcOrd="0" destOrd="0" presId="urn:microsoft.com/office/officeart/2005/8/layout/radial4"/>
    <dgm:cxn modelId="{230EC38E-7B82-6E45-B16C-3C8A580AD542}" srcId="{5433AAD8-E183-9140-98AC-2EA462342AA3}" destId="{46116327-C9EA-644E-9240-0CCA633A7C5F}" srcOrd="2" destOrd="0" parTransId="{3E99A2CC-7C22-1940-B2B1-2C244610DBD4}" sibTransId="{B56BE9EB-169E-8248-BBB1-85F7729D49F3}"/>
    <dgm:cxn modelId="{6BF47095-0EEC-4E01-BB5B-388C566DA7C8}" srcId="{46116327-C9EA-644E-9240-0CCA633A7C5F}" destId="{02579554-0A7C-4E23-B684-8B0A12FDF1AA}" srcOrd="0" destOrd="0" parTransId="{F89FEAEA-1E90-4CA7-A3B4-AE5B12D58318}" sibTransId="{8F356F86-57B4-4CCC-B65D-4A777069048E}"/>
    <dgm:cxn modelId="{34280C44-4F4A-5047-AF2D-6FDC93D3D519}" type="presOf" srcId="{CC58EA32-80C3-F84F-8952-EC9DCE3322C9}" destId="{E6F83465-82B1-D04B-9F64-139E8A5F394C}" srcOrd="0" destOrd="0" presId="urn:microsoft.com/office/officeart/2005/8/layout/radial4"/>
    <dgm:cxn modelId="{9013B1BC-55BE-4B0F-98BF-B8905617B2D3}" srcId="{454AA543-33EB-514F-9B10-CF06A2FBD434}" destId="{DF1E94A9-37EB-4C68-B83F-ADCCE12F1FFF}" srcOrd="0" destOrd="0" parTransId="{7EC809C5-012B-4452-8690-BFB4E6F891E1}" sibTransId="{142A9A52-F76B-442F-A3B1-A675DA4767B7}"/>
    <dgm:cxn modelId="{D0C0F714-1BFD-40B4-BF25-41170231467C}" srcId="{454AA543-33EB-514F-9B10-CF06A2FBD434}" destId="{8CBA9233-70E3-4E54-9A98-705022FB2847}" srcOrd="1" destOrd="0" parTransId="{335DFD79-6DB6-4A35-A87C-DB07C6264979}" sibTransId="{8535C224-2AC8-4C52-A63F-EE7EE2F2C2D1}"/>
    <dgm:cxn modelId="{8D5990F9-DB5C-3848-911F-43911DDD3013}" srcId="{5433AAD8-E183-9140-98AC-2EA462342AA3}" destId="{454AA543-33EB-514F-9B10-CF06A2FBD434}" srcOrd="0" destOrd="0" parTransId="{2EDD0C57-D0E6-0E4E-A02F-3550EFECAF95}" sibTransId="{C51B1F8D-BB4A-4647-934A-8156A4DC15BC}"/>
    <dgm:cxn modelId="{D9A0A6E6-46B0-4EC0-81D6-77DEFE2CA1A6}" type="presOf" srcId="{DF1E94A9-37EB-4C68-B83F-ADCCE12F1FFF}" destId="{ACE805D7-5461-6C43-AACC-0BB53F6D06CE}" srcOrd="0" destOrd="1" presId="urn:microsoft.com/office/officeart/2005/8/layout/radial4"/>
    <dgm:cxn modelId="{1E1C5D45-0C8E-40F0-B8A0-8084AA64FBB5}" srcId="{423D3B65-F9E8-904A-BD8F-BF26FB8B3877}" destId="{27ED7816-9F79-4360-9730-B4D6A5979731}" srcOrd="1" destOrd="0" parTransId="{9440592C-7B9B-43BF-9541-B0479EEDA3A5}" sibTransId="{876A87DE-DDB2-4CFE-BEAD-BFEA97D12FA5}"/>
    <dgm:cxn modelId="{B70A8AD1-8F52-9247-B90B-C591EA1CCB27}" type="presOf" srcId="{46116327-C9EA-644E-9240-0CCA633A7C5F}" destId="{CF021202-FE74-3C4F-B03C-B6CD82ADAD36}" srcOrd="0" destOrd="0" presId="urn:microsoft.com/office/officeart/2005/8/layout/radial4"/>
    <dgm:cxn modelId="{8BE4D24F-47DF-4F4E-B743-585A65F9288A}" type="presOf" srcId="{ECFBBAF5-73AB-F249-9314-03C9B221C535}" destId="{CF021202-FE74-3C4F-B03C-B6CD82ADAD36}" srcOrd="0" destOrd="3" presId="urn:microsoft.com/office/officeart/2005/8/layout/radial4"/>
    <dgm:cxn modelId="{FCA958F4-B80D-40C2-89DB-F77A212F33EF}" type="presOf" srcId="{E2474A36-6866-40B2-A573-6E0879F52800}" destId="{CA99F458-A88B-4120-AF9F-A84724800FF2}" srcOrd="0" destOrd="3" presId="urn:microsoft.com/office/officeart/2005/8/layout/radial4"/>
    <dgm:cxn modelId="{EB532890-3297-4FDD-B2BF-6EAC9D1A82B7}" type="presOf" srcId="{423D3B65-F9E8-904A-BD8F-BF26FB8B3877}" destId="{CA99F458-A88B-4120-AF9F-A84724800FF2}" srcOrd="0" destOrd="0" presId="urn:microsoft.com/office/officeart/2005/8/layout/radial4"/>
    <dgm:cxn modelId="{2234E54A-EC2B-0D4F-8210-262286E259E2}" srcId="{46116327-C9EA-644E-9240-0CCA633A7C5F}" destId="{00DE6758-0F5D-844C-84E6-F76B1E3CBBAF}" srcOrd="1" destOrd="0" parTransId="{ED0F91B2-51A5-BE49-A2FC-8BA11AEE6756}" sibTransId="{760B0097-9D0A-3040-8DA1-86C501C7BB5B}"/>
    <dgm:cxn modelId="{E05CEDA1-F9A3-4FAF-894C-102D36B34F7A}" type="presOf" srcId="{02579554-0A7C-4E23-B684-8B0A12FDF1AA}" destId="{CF021202-FE74-3C4F-B03C-B6CD82ADAD36}" srcOrd="0" destOrd="1" presId="urn:microsoft.com/office/officeart/2005/8/layout/radial4"/>
    <dgm:cxn modelId="{B026EA4A-DFB1-EC4A-AEF4-2B4F0520F5EB}" type="presOf" srcId="{3E99A2CC-7C22-1940-B2B1-2C244610DBD4}" destId="{07FD91E5-43F6-6449-BC09-AF751FC996DB}" srcOrd="0" destOrd="0" presId="urn:microsoft.com/office/officeart/2005/8/layout/radial4"/>
    <dgm:cxn modelId="{A9686381-A179-4543-8B3C-3546D483E6FB}" type="presOf" srcId="{8CBA9233-70E3-4E54-9A98-705022FB2847}" destId="{ACE805D7-5461-6C43-AACC-0BB53F6D06CE}" srcOrd="0" destOrd="2" presId="urn:microsoft.com/office/officeart/2005/8/layout/radial4"/>
    <dgm:cxn modelId="{77B0A88B-0BF7-6C43-9FEE-E92E155CEC68}" srcId="{5433AAD8-E183-9140-98AC-2EA462342AA3}" destId="{423D3B65-F9E8-904A-BD8F-BF26FB8B3877}" srcOrd="1" destOrd="0" parTransId="{453E15B0-C1B8-5147-AD1E-B5A0AC230395}" sibTransId="{73BD3A6A-4347-6647-9988-0D97A0C14FAD}"/>
    <dgm:cxn modelId="{A24DA189-D74F-49BA-B83B-1962DE7EA3CF}" type="presOf" srcId="{27ED7816-9F79-4360-9730-B4D6A5979731}" destId="{CA99F458-A88B-4120-AF9F-A84724800FF2}" srcOrd="0" destOrd="2" presId="urn:microsoft.com/office/officeart/2005/8/layout/radial4"/>
    <dgm:cxn modelId="{2EA6D0ED-8243-4A85-BC1A-442DCF117B07}" type="presOf" srcId="{453E15B0-C1B8-5147-AD1E-B5A0AC230395}" destId="{6549E5FC-60CF-4EDC-8A52-68606681250B}" srcOrd="0" destOrd="0" presId="urn:microsoft.com/office/officeart/2005/8/layout/radial4"/>
    <dgm:cxn modelId="{B68ACE0F-EFD1-491B-A708-E175EC89DF5F}" srcId="{423D3B65-F9E8-904A-BD8F-BF26FB8B3877}" destId="{E2474A36-6866-40B2-A573-6E0879F52800}" srcOrd="2" destOrd="0" parTransId="{7E1122F6-9ED2-40FA-96C6-AE2DE2AF02E7}" sibTransId="{A5826C70-67C7-47C1-AE70-D95DF2A41B79}"/>
    <dgm:cxn modelId="{BF723ABD-105B-3B43-B59F-72660FC2FF7C}" srcId="{46116327-C9EA-644E-9240-0CCA633A7C5F}" destId="{ECFBBAF5-73AB-F249-9314-03C9B221C535}" srcOrd="2" destOrd="0" parTransId="{79B90254-DBB4-4D42-A321-982972C9C5F8}" sibTransId="{D82ECAEE-9616-B04B-83F7-C86D2778B23E}"/>
    <dgm:cxn modelId="{3803FA6E-7B33-4747-AFE1-01BB6A78AC2B}" srcId="{423D3B65-F9E8-904A-BD8F-BF26FB8B3877}" destId="{17674741-25DE-4E4F-8345-F63F9C0FBD5B}" srcOrd="0" destOrd="0" parTransId="{A6885B9C-7EA8-4E81-BAD3-9F8621F17F1A}" sibTransId="{CA86D738-721C-47A6-B39D-062EB751904A}"/>
    <dgm:cxn modelId="{C18AB05B-1184-46DD-A768-E3E817A68CA7}" type="presOf" srcId="{17674741-25DE-4E4F-8345-F63F9C0FBD5B}" destId="{CA99F458-A88B-4120-AF9F-A84724800FF2}" srcOrd="0" destOrd="1" presId="urn:microsoft.com/office/officeart/2005/8/layout/radial4"/>
    <dgm:cxn modelId="{BDC605A6-B256-AF4E-8CD1-12B405B4D82D}" type="presOf" srcId="{454AA543-33EB-514F-9B10-CF06A2FBD434}" destId="{ACE805D7-5461-6C43-AACC-0BB53F6D06CE}" srcOrd="0" destOrd="0" presId="urn:microsoft.com/office/officeart/2005/8/layout/radial4"/>
    <dgm:cxn modelId="{66455594-7DB5-46F5-8E39-727AE530BED3}" type="presOf" srcId="{00DE6758-0F5D-844C-84E6-F76B1E3CBBAF}" destId="{CF021202-FE74-3C4F-B03C-B6CD82ADAD36}" srcOrd="0" destOrd="2" presId="urn:microsoft.com/office/officeart/2005/8/layout/radial4"/>
    <dgm:cxn modelId="{F34B8BF2-034C-4744-B48A-C686CB92BE71}" type="presOf" srcId="{2EDD0C57-D0E6-0E4E-A02F-3550EFECAF95}" destId="{8D825D8C-E03B-4643-997B-1890F8C24C2B}" srcOrd="0" destOrd="0" presId="urn:microsoft.com/office/officeart/2005/8/layout/radial4"/>
    <dgm:cxn modelId="{75937312-6084-A74F-94B9-C51E276693AC}" srcId="{CC58EA32-80C3-F84F-8952-EC9DCE3322C9}" destId="{5433AAD8-E183-9140-98AC-2EA462342AA3}" srcOrd="0" destOrd="0" parTransId="{C7EC6731-2211-DA4F-82F8-9053C6B51ACF}" sibTransId="{EA805A9C-DDC3-F148-AD29-BEEA3712E4E3}"/>
    <dgm:cxn modelId="{C1F113CA-E61C-F241-A113-925C4DEC483B}" type="presParOf" srcId="{E6F83465-82B1-D04B-9F64-139E8A5F394C}" destId="{9B52CF1E-1B69-8846-B4AE-EA135E0EE823}" srcOrd="0" destOrd="0" presId="urn:microsoft.com/office/officeart/2005/8/layout/radial4"/>
    <dgm:cxn modelId="{354BE483-8654-0F45-A4AA-07FE30E02945}" type="presParOf" srcId="{E6F83465-82B1-D04B-9F64-139E8A5F394C}" destId="{8D825D8C-E03B-4643-997B-1890F8C24C2B}" srcOrd="1" destOrd="0" presId="urn:microsoft.com/office/officeart/2005/8/layout/radial4"/>
    <dgm:cxn modelId="{03FFF462-DF5A-7446-AF3A-19B4BEBD41C1}" type="presParOf" srcId="{E6F83465-82B1-D04B-9F64-139E8A5F394C}" destId="{ACE805D7-5461-6C43-AACC-0BB53F6D06CE}" srcOrd="2" destOrd="0" presId="urn:microsoft.com/office/officeart/2005/8/layout/radial4"/>
    <dgm:cxn modelId="{CF20B5E7-FDAA-4C19-9BBC-1885A6294A20}" type="presParOf" srcId="{E6F83465-82B1-D04B-9F64-139E8A5F394C}" destId="{6549E5FC-60CF-4EDC-8A52-68606681250B}" srcOrd="3" destOrd="0" presId="urn:microsoft.com/office/officeart/2005/8/layout/radial4"/>
    <dgm:cxn modelId="{590070C1-3D51-414C-B635-E80210F23FFC}" type="presParOf" srcId="{E6F83465-82B1-D04B-9F64-139E8A5F394C}" destId="{CA99F458-A88B-4120-AF9F-A84724800FF2}" srcOrd="4" destOrd="0" presId="urn:microsoft.com/office/officeart/2005/8/layout/radial4"/>
    <dgm:cxn modelId="{FF23CBC8-88CC-9643-9D9F-D6434CD77CAC}" type="presParOf" srcId="{E6F83465-82B1-D04B-9F64-139E8A5F394C}" destId="{07FD91E5-43F6-6449-BC09-AF751FC996DB}" srcOrd="5" destOrd="0" presId="urn:microsoft.com/office/officeart/2005/8/layout/radial4"/>
    <dgm:cxn modelId="{3C194A9D-D0F9-234A-B655-D891BBB05C36}" type="presParOf" srcId="{E6F83465-82B1-D04B-9F64-139E8A5F394C}" destId="{CF021202-FE74-3C4F-B03C-B6CD82ADAD36}" srcOrd="6" destOrd="0" presId="urn:microsoft.com/office/officeart/2005/8/layout/radial4"/>
  </dgm:cxnLst>
  <dgm:bg>
    <a:solidFill>
      <a:schemeClr val="accent3"/>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2CF1E-1B69-8846-B4AE-EA135E0EE823}">
      <dsp:nvSpPr>
        <dsp:cNvPr id="0" name=""/>
        <dsp:cNvSpPr/>
      </dsp:nvSpPr>
      <dsp:spPr>
        <a:xfrm>
          <a:off x="2868786" y="1993120"/>
          <a:ext cx="2530395" cy="2530395"/>
        </a:xfrm>
        <a:prstGeom prst="ellipse">
          <a:avLst/>
        </a:prstGeom>
        <a:solidFill>
          <a:schemeClr val="accent2">
            <a:hueOff val="0"/>
            <a:satOff val="0"/>
            <a:lumOff val="0"/>
            <a:alphaOff val="0"/>
          </a:schemeClr>
        </a:solidFill>
        <a:ln>
          <a:noFill/>
        </a:ln>
        <a:effectLst/>
        <a:scene3d>
          <a:camera prst="obliqueTopLeft" zoom="92000"/>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t>Artificial intelligence</a:t>
          </a:r>
        </a:p>
      </dsp:txBody>
      <dsp:txXfrm>
        <a:off x="3239354" y="2363688"/>
        <a:ext cx="1789259" cy="1789259"/>
      </dsp:txXfrm>
    </dsp:sp>
    <dsp:sp modelId="{8D825D8C-E03B-4643-997B-1890F8C24C2B}">
      <dsp:nvSpPr>
        <dsp:cNvPr id="0" name=""/>
        <dsp:cNvSpPr/>
      </dsp:nvSpPr>
      <dsp:spPr>
        <a:xfrm rot="12450540">
          <a:off x="1316924" y="1949299"/>
          <a:ext cx="1703270" cy="570982"/>
        </a:xfrm>
        <a:prstGeom prst="leftArrow">
          <a:avLst>
            <a:gd name="adj1" fmla="val 60000"/>
            <a:gd name="adj2" fmla="val 50000"/>
          </a:avLst>
        </a:prstGeom>
        <a:solidFill>
          <a:schemeClr val="accent2">
            <a:tint val="60000"/>
            <a:hueOff val="0"/>
            <a:satOff val="0"/>
            <a:lumOff val="0"/>
            <a:alphaOff val="0"/>
          </a:schemeClr>
        </a:solidFill>
        <a:ln w="6350" cap="flat" cmpd="sng" algn="ctr">
          <a:solidFill>
            <a:schemeClr val="accent2">
              <a:tint val="60000"/>
              <a:hueOff val="0"/>
              <a:satOff val="0"/>
              <a:lumOff val="0"/>
              <a:alphaOff val="0"/>
            </a:schemeClr>
          </a:solidFill>
          <a:prstDash val="solid"/>
          <a:miter lim="800000"/>
        </a:ln>
        <a:effectLst/>
        <a:scene3d>
          <a:camera prst="obliqueTopLeft" zoom="92000"/>
          <a:lightRig rig="balanced" dir="t">
            <a:rot lat="0" lon="0" rev="12700000"/>
          </a:lightRig>
        </a:scene3d>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ACE805D7-5461-6C43-AACC-0BB53F6D06CE}">
      <dsp:nvSpPr>
        <dsp:cNvPr id="0" name=""/>
        <dsp:cNvSpPr/>
      </dsp:nvSpPr>
      <dsp:spPr>
        <a:xfrm>
          <a:off x="461573" y="1080120"/>
          <a:ext cx="1903275" cy="1522620"/>
        </a:xfrm>
        <a:prstGeom prst="roundRect">
          <a:avLst>
            <a:gd name="adj" fmla="val 10000"/>
          </a:avLst>
        </a:prstGeom>
        <a:solidFill>
          <a:schemeClr val="accent2">
            <a:hueOff val="0"/>
            <a:satOff val="0"/>
            <a:lumOff val="0"/>
            <a:alphaOff val="0"/>
          </a:schemeClr>
        </a:solidFill>
        <a:ln>
          <a:noFill/>
        </a:ln>
        <a:effectLst/>
        <a:scene3d>
          <a:camera prst="obliqueTopLeft" zoom="92000"/>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t" anchorCtr="0">
          <a:noAutofit/>
        </a:bodyPr>
        <a:lstStyle/>
        <a:p>
          <a:pPr lvl="0" algn="ctr" defTabSz="800100">
            <a:lnSpc>
              <a:spcPct val="90000"/>
            </a:lnSpc>
            <a:spcBef>
              <a:spcPct val="0"/>
            </a:spcBef>
            <a:spcAft>
              <a:spcPct val="35000"/>
            </a:spcAft>
          </a:pPr>
          <a:r>
            <a:rPr lang="en-US" sz="1800" b="1" kern="1200" dirty="0"/>
            <a:t>Sensing</a:t>
          </a:r>
        </a:p>
        <a:p>
          <a:pPr marL="114300" lvl="1" indent="-114300" algn="ctr" defTabSz="622300">
            <a:lnSpc>
              <a:spcPct val="90000"/>
            </a:lnSpc>
            <a:spcBef>
              <a:spcPct val="0"/>
            </a:spcBef>
            <a:spcAft>
              <a:spcPct val="15000"/>
            </a:spcAft>
            <a:buChar char="•"/>
          </a:pPr>
          <a:r>
            <a:rPr lang="en-US" sz="1400" b="1" kern="1200" dirty="0"/>
            <a:t>Machine vision</a:t>
          </a:r>
        </a:p>
        <a:p>
          <a:pPr marL="114300" lvl="1" indent="-114300" algn="ctr" defTabSz="622300">
            <a:lnSpc>
              <a:spcPct val="90000"/>
            </a:lnSpc>
            <a:spcBef>
              <a:spcPct val="0"/>
            </a:spcBef>
            <a:spcAft>
              <a:spcPct val="15000"/>
            </a:spcAft>
            <a:buChar char="•"/>
          </a:pPr>
          <a:r>
            <a:rPr lang="en-US" sz="1400" b="1" kern="1200" dirty="0"/>
            <a:t>Sound recognition</a:t>
          </a:r>
        </a:p>
      </dsp:txBody>
      <dsp:txXfrm>
        <a:off x="506169" y="1124716"/>
        <a:ext cx="1814083" cy="1433428"/>
      </dsp:txXfrm>
    </dsp:sp>
    <dsp:sp modelId="{6549E5FC-60CF-4EDC-8A52-68606681250B}">
      <dsp:nvSpPr>
        <dsp:cNvPr id="0" name=""/>
        <dsp:cNvSpPr/>
      </dsp:nvSpPr>
      <dsp:spPr>
        <a:xfrm rot="16200000">
          <a:off x="3490043" y="988732"/>
          <a:ext cx="1287881" cy="570982"/>
        </a:xfrm>
        <a:prstGeom prst="leftArrow">
          <a:avLst>
            <a:gd name="adj1" fmla="val 60000"/>
            <a:gd name="adj2" fmla="val 50000"/>
          </a:avLst>
        </a:prstGeom>
        <a:solidFill>
          <a:schemeClr val="accent2">
            <a:tint val="60000"/>
            <a:hueOff val="0"/>
            <a:satOff val="0"/>
            <a:lumOff val="0"/>
            <a:alphaOff val="0"/>
          </a:schemeClr>
        </a:solidFill>
        <a:ln w="6350" cap="flat" cmpd="sng" algn="ctr">
          <a:solidFill>
            <a:schemeClr val="accent2">
              <a:tint val="60000"/>
              <a:hueOff val="0"/>
              <a:satOff val="0"/>
              <a:lumOff val="0"/>
              <a:alphaOff val="0"/>
            </a:schemeClr>
          </a:solidFill>
          <a:prstDash val="solid"/>
          <a:miter lim="800000"/>
        </a:ln>
        <a:effectLst/>
        <a:scene3d>
          <a:camera prst="obliqueTopLeft" zoom="92000"/>
          <a:lightRig rig="balanced" dir="t">
            <a:rot lat="0" lon="0" rev="12700000"/>
          </a:lightRig>
        </a:scene3d>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CA99F458-A88B-4120-AF9F-A84724800FF2}">
      <dsp:nvSpPr>
        <dsp:cNvPr id="0" name=""/>
        <dsp:cNvSpPr/>
      </dsp:nvSpPr>
      <dsp:spPr>
        <a:xfrm>
          <a:off x="3182346" y="-131027"/>
          <a:ext cx="1903275" cy="1522620"/>
        </a:xfrm>
        <a:prstGeom prst="roundRect">
          <a:avLst>
            <a:gd name="adj" fmla="val 10000"/>
          </a:avLst>
        </a:prstGeom>
        <a:solidFill>
          <a:schemeClr val="accent2">
            <a:hueOff val="0"/>
            <a:satOff val="0"/>
            <a:lumOff val="0"/>
            <a:alphaOff val="0"/>
          </a:schemeClr>
        </a:solidFill>
        <a:ln>
          <a:noFill/>
        </a:ln>
        <a:effectLst/>
        <a:scene3d>
          <a:camera prst="obliqueTopLeft" zoom="92000"/>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t" anchorCtr="0">
          <a:noAutofit/>
        </a:bodyPr>
        <a:lstStyle/>
        <a:p>
          <a:pPr lvl="0" algn="ctr" defTabSz="800100">
            <a:lnSpc>
              <a:spcPct val="90000"/>
            </a:lnSpc>
            <a:spcBef>
              <a:spcPct val="0"/>
            </a:spcBef>
            <a:spcAft>
              <a:spcPct val="35000"/>
            </a:spcAft>
          </a:pPr>
          <a:r>
            <a:rPr lang="en-US" sz="1800" b="1" kern="1200" dirty="0"/>
            <a:t>Analytics </a:t>
          </a:r>
        </a:p>
        <a:p>
          <a:pPr marL="114300" lvl="1" indent="-114300" algn="ctr" defTabSz="622300">
            <a:lnSpc>
              <a:spcPct val="90000"/>
            </a:lnSpc>
            <a:spcBef>
              <a:spcPct val="0"/>
            </a:spcBef>
            <a:spcAft>
              <a:spcPct val="15000"/>
            </a:spcAft>
            <a:buChar char="•"/>
          </a:pPr>
          <a:r>
            <a:rPr lang="en-US" sz="1400" b="1" kern="1200" dirty="0"/>
            <a:t>Descriptive</a:t>
          </a:r>
        </a:p>
        <a:p>
          <a:pPr marL="114300" lvl="1" indent="-114300" algn="ctr" defTabSz="622300">
            <a:lnSpc>
              <a:spcPct val="90000"/>
            </a:lnSpc>
            <a:spcBef>
              <a:spcPct val="0"/>
            </a:spcBef>
            <a:spcAft>
              <a:spcPct val="15000"/>
            </a:spcAft>
            <a:buChar char="•"/>
          </a:pPr>
          <a:r>
            <a:rPr lang="en-US" sz="1400" b="1" kern="1200" dirty="0"/>
            <a:t>Predictive</a:t>
          </a:r>
        </a:p>
        <a:p>
          <a:pPr marL="114300" lvl="1" indent="-114300" algn="ctr" defTabSz="622300">
            <a:lnSpc>
              <a:spcPct val="90000"/>
            </a:lnSpc>
            <a:spcBef>
              <a:spcPct val="0"/>
            </a:spcBef>
            <a:spcAft>
              <a:spcPct val="15000"/>
            </a:spcAft>
            <a:buChar char="•"/>
          </a:pPr>
          <a:r>
            <a:rPr lang="en-US" sz="1400" b="1" kern="1200" dirty="0"/>
            <a:t>Prescriptive</a:t>
          </a:r>
        </a:p>
      </dsp:txBody>
      <dsp:txXfrm>
        <a:off x="3226942" y="-86431"/>
        <a:ext cx="1814083" cy="1433428"/>
      </dsp:txXfrm>
    </dsp:sp>
    <dsp:sp modelId="{07FD91E5-43F6-6449-BC09-AF751FC996DB}">
      <dsp:nvSpPr>
        <dsp:cNvPr id="0" name=""/>
        <dsp:cNvSpPr/>
      </dsp:nvSpPr>
      <dsp:spPr>
        <a:xfrm rot="20032692">
          <a:off x="5271882" y="2016436"/>
          <a:ext cx="1624916" cy="570982"/>
        </a:xfrm>
        <a:prstGeom prst="leftArrow">
          <a:avLst>
            <a:gd name="adj1" fmla="val 60000"/>
            <a:gd name="adj2" fmla="val 50000"/>
          </a:avLst>
        </a:prstGeom>
        <a:solidFill>
          <a:schemeClr val="accent2">
            <a:tint val="60000"/>
            <a:hueOff val="0"/>
            <a:satOff val="0"/>
            <a:lumOff val="0"/>
            <a:alphaOff val="0"/>
          </a:schemeClr>
        </a:solidFill>
        <a:ln w="6350" cap="flat" cmpd="sng" algn="ctr">
          <a:solidFill>
            <a:schemeClr val="accent2">
              <a:tint val="60000"/>
              <a:hueOff val="0"/>
              <a:satOff val="0"/>
              <a:lumOff val="0"/>
              <a:alphaOff val="0"/>
            </a:schemeClr>
          </a:solidFill>
          <a:prstDash val="solid"/>
          <a:miter lim="800000"/>
        </a:ln>
        <a:effectLst/>
        <a:scene3d>
          <a:camera prst="obliqueTopLeft" zoom="92000"/>
          <a:lightRig rig="balanced" dir="t">
            <a:rot lat="0" lon="0" rev="12700000"/>
          </a:lightRig>
        </a:scene3d>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CF021202-FE74-3C4F-B03C-B6CD82ADAD36}">
      <dsp:nvSpPr>
        <dsp:cNvPr id="0" name=""/>
        <dsp:cNvSpPr/>
      </dsp:nvSpPr>
      <dsp:spPr>
        <a:xfrm>
          <a:off x="5862176" y="1182907"/>
          <a:ext cx="1903275" cy="1522620"/>
        </a:xfrm>
        <a:prstGeom prst="roundRect">
          <a:avLst>
            <a:gd name="adj" fmla="val 10000"/>
          </a:avLst>
        </a:prstGeom>
        <a:solidFill>
          <a:schemeClr val="accent2">
            <a:hueOff val="0"/>
            <a:satOff val="0"/>
            <a:lumOff val="0"/>
            <a:alphaOff val="0"/>
          </a:schemeClr>
        </a:solidFill>
        <a:ln>
          <a:noFill/>
        </a:ln>
        <a:effectLst/>
        <a:scene3d>
          <a:camera prst="obliqueTopLeft" zoom="92000"/>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t" anchorCtr="0">
          <a:noAutofit/>
        </a:bodyPr>
        <a:lstStyle/>
        <a:p>
          <a:pPr lvl="0" algn="ctr" defTabSz="800100">
            <a:lnSpc>
              <a:spcPct val="90000"/>
            </a:lnSpc>
            <a:spcBef>
              <a:spcPct val="0"/>
            </a:spcBef>
            <a:spcAft>
              <a:spcPct val="35000"/>
            </a:spcAft>
          </a:pPr>
          <a:r>
            <a:rPr lang="en-US" sz="1800" b="1" kern="1200" dirty="0"/>
            <a:t>Machine learning</a:t>
          </a:r>
        </a:p>
        <a:p>
          <a:pPr marL="114300" lvl="1" indent="-114300" algn="ctr" defTabSz="622300">
            <a:lnSpc>
              <a:spcPct val="90000"/>
            </a:lnSpc>
            <a:spcBef>
              <a:spcPct val="0"/>
            </a:spcBef>
            <a:spcAft>
              <a:spcPct val="15000"/>
            </a:spcAft>
            <a:buChar char="•"/>
          </a:pPr>
          <a:r>
            <a:rPr lang="en-US" sz="1400" b="1" kern="1200"/>
            <a:t>Deep learning</a:t>
          </a:r>
          <a:endParaRPr lang="en-US" sz="1400" b="1" kern="1200" dirty="0"/>
        </a:p>
        <a:p>
          <a:pPr marL="114300" lvl="1" indent="-114300" algn="ctr" defTabSz="622300">
            <a:lnSpc>
              <a:spcPct val="90000"/>
            </a:lnSpc>
            <a:spcBef>
              <a:spcPct val="0"/>
            </a:spcBef>
            <a:spcAft>
              <a:spcPct val="15000"/>
            </a:spcAft>
            <a:buChar char="•"/>
          </a:pPr>
          <a:r>
            <a:rPr lang="en-US" sz="1400" b="1" kern="1200" dirty="0"/>
            <a:t>Neural networks</a:t>
          </a:r>
        </a:p>
        <a:p>
          <a:pPr marL="114300" lvl="1" indent="-114300" algn="ctr" defTabSz="622300">
            <a:lnSpc>
              <a:spcPct val="90000"/>
            </a:lnSpc>
            <a:spcBef>
              <a:spcPct val="0"/>
            </a:spcBef>
            <a:spcAft>
              <a:spcPct val="15000"/>
            </a:spcAft>
            <a:buChar char="•"/>
          </a:pPr>
          <a:r>
            <a:rPr lang="en-US" sz="1400" b="1" kern="1200" dirty="0"/>
            <a:t>Natural language processing</a:t>
          </a:r>
        </a:p>
      </dsp:txBody>
      <dsp:txXfrm>
        <a:off x="5906772" y="1227503"/>
        <a:ext cx="1814083" cy="143342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1"/>
            <a:ext cx="2950475" cy="498773"/>
          </a:xfrm>
          <a:prstGeom prst="rect">
            <a:avLst/>
          </a:prstGeom>
        </p:spPr>
        <p:txBody>
          <a:bodyPr vert="horz" lIns="91440" tIns="45720" rIns="91440" bIns="45720" rtlCol="0"/>
          <a:lstStyle>
            <a:lvl1pPr algn="r">
              <a:defRPr sz="1200"/>
            </a:lvl1pPr>
          </a:lstStyle>
          <a:p>
            <a:fld id="{542C3069-E879-403E-A4C4-CF0053D5EB13}" type="datetimeFigureOut">
              <a:rPr lang="en-GB" smtClean="0"/>
              <a:t>22/09/2018</a:t>
            </a:fld>
            <a:endParaRPr lang="en-GB"/>
          </a:p>
        </p:txBody>
      </p:sp>
      <p:sp>
        <p:nvSpPr>
          <p:cNvPr id="4" name="Slide Image Placeholder 3"/>
          <p:cNvSpPr>
            <a:spLocks noGrp="1" noRot="1" noChangeAspect="1"/>
          </p:cNvSpPr>
          <p:nvPr>
            <p:ph type="sldImg" idx="2"/>
          </p:nvPr>
        </p:nvSpPr>
        <p:spPr>
          <a:xfrm>
            <a:off x="1168400" y="1243013"/>
            <a:ext cx="4471988"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4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E6F7F911-FF49-48E8-966B-CB4788711D37}" type="slidenum">
              <a:rPr lang="en-GB" smtClean="0"/>
              <a:t>‹#›</a:t>
            </a:fld>
            <a:endParaRPr lang="en-GB"/>
          </a:p>
        </p:txBody>
      </p:sp>
    </p:spTree>
    <p:extLst>
      <p:ext uri="{BB962C8B-B14F-4D97-AF65-F5344CB8AC3E}">
        <p14:creationId xmlns:p14="http://schemas.microsoft.com/office/powerpoint/2010/main" val="2261689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F7F911-FF49-48E8-966B-CB4788711D37}" type="slidenum">
              <a:rPr lang="en-GB" smtClean="0"/>
              <a:t>1</a:t>
            </a:fld>
            <a:endParaRPr lang="en-GB"/>
          </a:p>
        </p:txBody>
      </p:sp>
    </p:spTree>
    <p:extLst>
      <p:ext uri="{BB962C8B-B14F-4D97-AF65-F5344CB8AC3E}">
        <p14:creationId xmlns:p14="http://schemas.microsoft.com/office/powerpoint/2010/main" val="3225060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patent eligibility to novelty and inventive step. The “two-hurdles” approach is central to the EPO’s guidelines for computer-implemented</a:t>
            </a:r>
            <a:r>
              <a:rPr lang="en-GB" baseline="0" dirty="0"/>
              <a:t> inventions (CII). Knowing how to overcome each hurdle will maximise the chances of a successful prosecution. </a:t>
            </a:r>
          </a:p>
          <a:p>
            <a:endParaRPr lang="en-GB" baseline="0" dirty="0"/>
          </a:p>
          <a:p>
            <a:r>
              <a:rPr lang="en-GB" baseline="0" dirty="0"/>
              <a:t>The CII guidelines in their entirety provide one of the most useful resources from a patent office on seeking patent protection for AI inventions (see also the JPO’s Examination Guidelines pertinent to IoT related technologies); its framework is well established, used by all technical fields and followed by the EPO in a predictable manner. The next update to these guidelines is anticipated to include examples specific to AI.</a:t>
            </a:r>
          </a:p>
          <a:p>
            <a:endParaRPr lang="en-GB" dirty="0"/>
          </a:p>
        </p:txBody>
      </p:sp>
      <p:sp>
        <p:nvSpPr>
          <p:cNvPr id="4" name="Slide Number Placeholder 3"/>
          <p:cNvSpPr>
            <a:spLocks noGrp="1"/>
          </p:cNvSpPr>
          <p:nvPr>
            <p:ph type="sldNum" sz="quarter" idx="10"/>
          </p:nvPr>
        </p:nvSpPr>
        <p:spPr/>
        <p:txBody>
          <a:bodyPr/>
          <a:lstStyle/>
          <a:p>
            <a:fld id="{E6F7F911-FF49-48E8-966B-CB4788711D37}" type="slidenum">
              <a:rPr lang="en-GB" smtClean="0"/>
              <a:t>10</a:t>
            </a:fld>
            <a:endParaRPr lang="en-GB"/>
          </a:p>
        </p:txBody>
      </p:sp>
    </p:spTree>
    <p:extLst>
      <p:ext uri="{BB962C8B-B14F-4D97-AF65-F5344CB8AC3E}">
        <p14:creationId xmlns:p14="http://schemas.microsoft.com/office/powerpoint/2010/main" val="1587794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66D2170-DAF1-46D4-A090-2AC315CC54E9}" type="slidenum">
              <a:rPr lang="en-US" altLang="en-US" sz="1200" smtClean="0"/>
              <a:pPr/>
              <a:t>11</a:t>
            </a:fld>
            <a:endParaRPr lang="en-US" alt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2869342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66D2170-DAF1-46D4-A090-2AC315CC54E9}" type="slidenum">
              <a:rPr lang="en-US" altLang="en-US" sz="1200" smtClean="0"/>
              <a:pPr/>
              <a:t>12</a:t>
            </a:fld>
            <a:endParaRPr lang="en-US" alt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3097112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credit to the EPO, the above figure straightforwardly communicates how the EPO examines a claim for inventive step, given that, ultimately, the features contained within the claim will either be technical or not. If there’s one slide to remember from this presentation it’s this one. Note that the scope of the claim, which could be considered as the size of the circle, may overlap with the closest prior art. </a:t>
            </a:r>
            <a:r>
              <a:rPr lang="en-GB" u="sng" dirty="0"/>
              <a:t>Claim features that exist within the overlap area cannot be used to assess inventive step because they would fall at the first hurdle of novelty</a:t>
            </a:r>
            <a:r>
              <a:rPr lang="en-GB" dirty="0"/>
              <a:t>. </a:t>
            </a:r>
          </a:p>
          <a:p>
            <a:endParaRPr lang="en-GB" dirty="0"/>
          </a:p>
          <a:p>
            <a:r>
              <a:rPr lang="en-GB" dirty="0"/>
              <a:t>Other possibilities:</a:t>
            </a:r>
          </a:p>
          <a:p>
            <a:endParaRPr lang="en-GB" dirty="0"/>
          </a:p>
          <a:p>
            <a:r>
              <a:rPr lang="en-US" dirty="0"/>
              <a:t>If there is a </a:t>
            </a:r>
            <a:r>
              <a:rPr lang="en-US" dirty="0">
                <a:solidFill>
                  <a:srgbClr val="FF0000"/>
                </a:solidFill>
              </a:rPr>
              <a:t>surprising effect </a:t>
            </a:r>
            <a:r>
              <a:rPr lang="en-US" dirty="0"/>
              <a:t>from using AI in the particular application, then that can help to get a patent granted. Second, if the </a:t>
            </a:r>
            <a:r>
              <a:rPr lang="en-US" dirty="0">
                <a:solidFill>
                  <a:srgbClr val="FF0000"/>
                </a:solidFill>
              </a:rPr>
              <a:t>AI processing is new in its own right</a:t>
            </a:r>
            <a:r>
              <a:rPr lang="en-US" dirty="0"/>
              <a:t> and is not limited to any particular application, then that can help too.</a:t>
            </a:r>
            <a:endParaRPr lang="en-GB" dirty="0"/>
          </a:p>
          <a:p>
            <a:endParaRPr lang="en-GB" dirty="0"/>
          </a:p>
        </p:txBody>
      </p:sp>
      <p:sp>
        <p:nvSpPr>
          <p:cNvPr id="4" name="Slide Number Placeholder 3"/>
          <p:cNvSpPr>
            <a:spLocks noGrp="1"/>
          </p:cNvSpPr>
          <p:nvPr>
            <p:ph type="sldNum" sz="quarter" idx="10"/>
          </p:nvPr>
        </p:nvSpPr>
        <p:spPr/>
        <p:txBody>
          <a:bodyPr/>
          <a:lstStyle/>
          <a:p>
            <a:fld id="{E6F7F911-FF49-48E8-966B-CB4788711D37}" type="slidenum">
              <a:rPr lang="en-GB" smtClean="0"/>
              <a:t>13</a:t>
            </a:fld>
            <a:endParaRPr lang="en-GB"/>
          </a:p>
        </p:txBody>
      </p:sp>
    </p:spTree>
    <p:extLst>
      <p:ext uri="{BB962C8B-B14F-4D97-AF65-F5344CB8AC3E}">
        <p14:creationId xmlns:p14="http://schemas.microsoft.com/office/powerpoint/2010/main" val="602497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correct answer, arguably, is ‘sometimes’. Knowing when an AI concept is more than just a mathematical method and has </a:t>
            </a:r>
            <a:r>
              <a:rPr lang="en-GB" u="sng" dirty="0"/>
              <a:t>technical character</a:t>
            </a:r>
            <a:r>
              <a:rPr lang="en-GB" dirty="0"/>
              <a:t> is the first step towards determining patent protection eligibility. </a:t>
            </a:r>
          </a:p>
          <a:p>
            <a:endParaRPr lang="en-GB" dirty="0"/>
          </a:p>
          <a:p>
            <a:r>
              <a:rPr lang="en-GB" dirty="0"/>
              <a:t>The same can be said for other non-inventions such as </a:t>
            </a:r>
            <a:r>
              <a:rPr lang="en-US" dirty="0"/>
              <a:t>rules and methods for performing mental acts. </a:t>
            </a:r>
          </a:p>
          <a:p>
            <a:endParaRPr lang="en-US" dirty="0"/>
          </a:p>
          <a:p>
            <a:r>
              <a:rPr lang="en-US" dirty="0"/>
              <a:t>Case law relating to computer-implemented inventions and mathematical methods, areas that are more developed that AI inventions, provide relevant guidance on what may or may not be allowed. </a:t>
            </a:r>
          </a:p>
          <a:p>
            <a:endParaRPr lang="en-US" dirty="0"/>
          </a:p>
          <a:p>
            <a:r>
              <a:rPr lang="en-US" dirty="0"/>
              <a:t>Note: Whilst data as mere presentation of information is ineligible subject-matter, structured data generally is.</a:t>
            </a:r>
            <a:endParaRPr lang="en-GB" dirty="0"/>
          </a:p>
        </p:txBody>
      </p:sp>
      <p:sp>
        <p:nvSpPr>
          <p:cNvPr id="4" name="Slide Number Placeholder 3"/>
          <p:cNvSpPr>
            <a:spLocks noGrp="1"/>
          </p:cNvSpPr>
          <p:nvPr>
            <p:ph type="sldNum" sz="quarter" idx="10"/>
          </p:nvPr>
        </p:nvSpPr>
        <p:spPr/>
        <p:txBody>
          <a:bodyPr/>
          <a:lstStyle/>
          <a:p>
            <a:fld id="{E6F7F911-FF49-48E8-966B-CB4788711D37}" type="slidenum">
              <a:rPr lang="en-GB" smtClean="0"/>
              <a:t>14</a:t>
            </a:fld>
            <a:endParaRPr lang="en-GB"/>
          </a:p>
        </p:txBody>
      </p:sp>
    </p:spTree>
    <p:extLst>
      <p:ext uri="{BB962C8B-B14F-4D97-AF65-F5344CB8AC3E}">
        <p14:creationId xmlns:p14="http://schemas.microsoft.com/office/powerpoint/2010/main" val="320185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Claim terms will be assessed by a patent office to their technical meaning; e.g. neural </a:t>
            </a:r>
            <a:r>
              <a:rPr lang="en-US" u="sng" dirty="0"/>
              <a:t>network</a:t>
            </a:r>
            <a:r>
              <a:rPr lang="en-US" dirty="0"/>
              <a:t>…. “smart” meter in IOT – what is smart?</a:t>
            </a:r>
          </a:p>
          <a:p>
            <a:endParaRPr lang="en-US" dirty="0"/>
          </a:p>
          <a:p>
            <a:r>
              <a:rPr lang="en-US" dirty="0"/>
              <a:t>With reference to slide 4 and the related discussion, it can be appreciated that AI terminology </a:t>
            </a:r>
            <a:r>
              <a:rPr lang="en-US" i="1" dirty="0"/>
              <a:t>may</a:t>
            </a:r>
            <a:r>
              <a:rPr lang="en-US" dirty="0"/>
              <a:t> not necessarily have an obvious technical meaning. Care must be taken when crafting the claims to use technical terms that are established in the (relevant) field.</a:t>
            </a:r>
          </a:p>
          <a:p>
            <a:endParaRPr lang="en-US" dirty="0"/>
          </a:p>
          <a:p>
            <a:endParaRPr lang="en-US" dirty="0"/>
          </a:p>
        </p:txBody>
      </p:sp>
      <p:sp>
        <p:nvSpPr>
          <p:cNvPr id="4" name="Slide Number Placeholder 3"/>
          <p:cNvSpPr>
            <a:spLocks noGrp="1"/>
          </p:cNvSpPr>
          <p:nvPr>
            <p:ph type="sldNum" sz="quarter" idx="10"/>
          </p:nvPr>
        </p:nvSpPr>
        <p:spPr/>
        <p:txBody>
          <a:bodyPr/>
          <a:lstStyle/>
          <a:p>
            <a:fld id="{E6F7F911-FF49-48E8-966B-CB4788711D37}" type="slidenum">
              <a:rPr lang="en-GB" smtClean="0"/>
              <a:t>15</a:t>
            </a:fld>
            <a:endParaRPr lang="en-GB"/>
          </a:p>
        </p:txBody>
      </p:sp>
    </p:spTree>
    <p:extLst>
      <p:ext uri="{BB962C8B-B14F-4D97-AF65-F5344CB8AC3E}">
        <p14:creationId xmlns:p14="http://schemas.microsoft.com/office/powerpoint/2010/main" val="2186057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proprietor of this patent is Google. Foveation, or foveated imaging, reflects variations in resolution across an image according to one or more fixation points. In the human eye, the fovea is responsible for sharp central vision.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Possible further applications, as disclosed in the patent: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Image classification tasks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Image inpainting paintings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Image segmentation tasks.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Background on neural networks: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Neural networks are machine learning models that employ one or more layers of nonlinear units to predict an output for a received input. Some neural networks include one or more hidden layers in addition to an output layer. The output of each hidden layer is used as input to the next layer in the network, i.e., the next hidden layer or the output layer. Each layer of the network generates an output from a received input in accordance with current values of a respective set of parameters. </a:t>
            </a:r>
          </a:p>
          <a:p>
            <a:endParaRPr lang="en-GB" b="1" dirty="0"/>
          </a:p>
          <a:p>
            <a:r>
              <a:rPr lang="en-GB" b="1" dirty="0"/>
              <a:t>Note to self: Slide text taken from para. [0007].</a:t>
            </a:r>
          </a:p>
          <a:p>
            <a:endParaRPr lang="en-GB" b="1" dirty="0"/>
          </a:p>
        </p:txBody>
      </p:sp>
      <p:sp>
        <p:nvSpPr>
          <p:cNvPr id="4" name="Slide Number Placeholder 3"/>
          <p:cNvSpPr>
            <a:spLocks noGrp="1"/>
          </p:cNvSpPr>
          <p:nvPr>
            <p:ph type="sldNum" sz="quarter" idx="10"/>
          </p:nvPr>
        </p:nvSpPr>
        <p:spPr/>
        <p:txBody>
          <a:bodyPr/>
          <a:lstStyle/>
          <a:p>
            <a:fld id="{E6F7F911-FF49-48E8-966B-CB4788711D37}" type="slidenum">
              <a:rPr lang="en-GB" smtClean="0"/>
              <a:t>16</a:t>
            </a:fld>
            <a:endParaRPr lang="en-GB"/>
          </a:p>
        </p:txBody>
      </p:sp>
    </p:spTree>
    <p:extLst>
      <p:ext uri="{BB962C8B-B14F-4D97-AF65-F5344CB8AC3E}">
        <p14:creationId xmlns:p14="http://schemas.microsoft.com/office/powerpoint/2010/main" val="3608943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point out key passages to reinforce earlier message. The intention is to give the audience an opportunity to read and hopefully appreciated the content of a claim from an AI patent.</a:t>
            </a:r>
          </a:p>
          <a:p>
            <a:endParaRPr lang="en-GB" dirty="0"/>
          </a:p>
          <a:p>
            <a:r>
              <a:rPr lang="en-GB" b="1" dirty="0"/>
              <a:t>Note to self: Description taken from para. [0009].</a:t>
            </a:r>
          </a:p>
          <a:p>
            <a:endParaRPr lang="en-GB" dirty="0"/>
          </a:p>
        </p:txBody>
      </p:sp>
      <p:sp>
        <p:nvSpPr>
          <p:cNvPr id="4" name="Slide Number Placeholder 3"/>
          <p:cNvSpPr>
            <a:spLocks noGrp="1"/>
          </p:cNvSpPr>
          <p:nvPr>
            <p:ph type="sldNum" sz="quarter" idx="10"/>
          </p:nvPr>
        </p:nvSpPr>
        <p:spPr/>
        <p:txBody>
          <a:bodyPr/>
          <a:lstStyle/>
          <a:p>
            <a:fld id="{E6F7F911-FF49-48E8-966B-CB4788711D37}" type="slidenum">
              <a:rPr lang="en-GB" smtClean="0"/>
              <a:t>17</a:t>
            </a:fld>
            <a:endParaRPr lang="en-GB"/>
          </a:p>
        </p:txBody>
      </p:sp>
    </p:spTree>
    <p:extLst>
      <p:ext uri="{BB962C8B-B14F-4D97-AF65-F5344CB8AC3E}">
        <p14:creationId xmlns:p14="http://schemas.microsoft.com/office/powerpoint/2010/main" val="1366817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Awareness of what the skilled person can and cannot do is valuable </a:t>
            </a:r>
            <a:r>
              <a:rPr lang="en-GB" i="1" dirty="0"/>
              <a:t>in general </a:t>
            </a:r>
            <a:r>
              <a:rPr lang="en-GB" dirty="0"/>
              <a:t>when drafting claims. Here, the forth and fifth points are perhaps the most interesting when considering AI inventions. The availability and ability of general-purpose AI will have a large influence on what constitutes obviousness in the field. There is probably an element of subjectivity here; nonetheless it is worthwhile to acknowledge that if such tools can be trained they are unlikely to remain ‘static’ with regard to their function.</a:t>
            </a:r>
          </a:p>
        </p:txBody>
      </p:sp>
      <p:sp>
        <p:nvSpPr>
          <p:cNvPr id="4" name="Slide Number Placeholder 3"/>
          <p:cNvSpPr>
            <a:spLocks noGrp="1"/>
          </p:cNvSpPr>
          <p:nvPr>
            <p:ph type="sldNum" sz="quarter" idx="10"/>
          </p:nvPr>
        </p:nvSpPr>
        <p:spPr/>
        <p:txBody>
          <a:bodyPr/>
          <a:lstStyle/>
          <a:p>
            <a:fld id="{E6F7F911-FF49-48E8-966B-CB4788711D37}" type="slidenum">
              <a:rPr lang="en-GB" smtClean="0"/>
              <a:t>18</a:t>
            </a:fld>
            <a:endParaRPr lang="en-GB"/>
          </a:p>
        </p:txBody>
      </p:sp>
    </p:spTree>
    <p:extLst>
      <p:ext uri="{BB962C8B-B14F-4D97-AF65-F5344CB8AC3E}">
        <p14:creationId xmlns:p14="http://schemas.microsoft.com/office/powerpoint/2010/main" val="2111540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a:t>The inventor(s) being</a:t>
            </a:r>
            <a:r>
              <a:rPr lang="en-US" sz="1200" i="0" baseline="0" dirty="0"/>
              <a:t> human is similarly set out in JP, US and GB patent law (e.g., in US the </a:t>
            </a:r>
            <a:r>
              <a:rPr lang="en-US" sz="1200" i="0" u="sng" baseline="0" dirty="0"/>
              <a:t>person(s)</a:t>
            </a:r>
            <a:r>
              <a:rPr lang="en-US" sz="1200" i="0" baseline="0" dirty="0"/>
              <a:t> who conceives the invention).</a:t>
            </a:r>
          </a:p>
          <a:p>
            <a:endParaRPr lang="en-US" sz="1200" i="0" baseline="0" dirty="0"/>
          </a:p>
          <a:p>
            <a:r>
              <a:rPr lang="en-US" sz="1200" i="0" dirty="0"/>
              <a:t>Has the owner of the AI system performed an inventive step? Is the AI system a natural person? Is the user of the AI invention the inventor?</a:t>
            </a:r>
            <a:r>
              <a:rPr lang="en-GB" sz="1200" i="0" dirty="0"/>
              <a:t> These questions may require consideration when dealing with some of the formal matters of the patent application. </a:t>
            </a:r>
            <a:endParaRPr lang="en-US" sz="1200" i="0" dirty="0"/>
          </a:p>
        </p:txBody>
      </p:sp>
      <p:sp>
        <p:nvSpPr>
          <p:cNvPr id="4" name="Slide Number Placeholder 3"/>
          <p:cNvSpPr>
            <a:spLocks noGrp="1"/>
          </p:cNvSpPr>
          <p:nvPr>
            <p:ph type="sldNum" sz="quarter" idx="10"/>
          </p:nvPr>
        </p:nvSpPr>
        <p:spPr/>
        <p:txBody>
          <a:bodyPr/>
          <a:lstStyle/>
          <a:p>
            <a:fld id="{E6F7F911-FF49-48E8-966B-CB4788711D37}" type="slidenum">
              <a:rPr lang="en-GB" smtClean="0"/>
              <a:t>19</a:t>
            </a:fld>
            <a:endParaRPr lang="en-GB"/>
          </a:p>
        </p:txBody>
      </p:sp>
    </p:spTree>
    <p:extLst>
      <p:ext uri="{BB962C8B-B14F-4D97-AF65-F5344CB8AC3E}">
        <p14:creationId xmlns:p14="http://schemas.microsoft.com/office/powerpoint/2010/main" val="3719893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bulk of this presentation is devoted to patenting, with the first and final topics included to give relevant context and ideas. By the end of the presentation it is hoped that issues relating to patenting AI, alongside the merits / drawbacks of alternative forms of IP protection, will be better understood. </a:t>
            </a:r>
          </a:p>
        </p:txBody>
      </p:sp>
      <p:sp>
        <p:nvSpPr>
          <p:cNvPr id="4" name="Slide Number Placeholder 3"/>
          <p:cNvSpPr>
            <a:spLocks noGrp="1"/>
          </p:cNvSpPr>
          <p:nvPr>
            <p:ph type="sldNum" sz="quarter" idx="10"/>
          </p:nvPr>
        </p:nvSpPr>
        <p:spPr/>
        <p:txBody>
          <a:bodyPr/>
          <a:lstStyle/>
          <a:p>
            <a:fld id="{E6F7F911-FF49-48E8-966B-CB4788711D37}" type="slidenum">
              <a:rPr lang="en-GB" smtClean="0"/>
              <a:t>2</a:t>
            </a:fld>
            <a:endParaRPr lang="en-GB"/>
          </a:p>
        </p:txBody>
      </p:sp>
    </p:spTree>
    <p:extLst>
      <p:ext uri="{BB962C8B-B14F-4D97-AF65-F5344CB8AC3E}">
        <p14:creationId xmlns:p14="http://schemas.microsoft.com/office/powerpoint/2010/main" val="362263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F7F911-FF49-48E8-966B-CB4788711D37}" type="slidenum">
              <a:rPr lang="en-GB" smtClean="0"/>
              <a:t>20</a:t>
            </a:fld>
            <a:endParaRPr lang="en-GB"/>
          </a:p>
        </p:txBody>
      </p:sp>
    </p:spTree>
    <p:extLst>
      <p:ext uri="{BB962C8B-B14F-4D97-AF65-F5344CB8AC3E}">
        <p14:creationId xmlns:p14="http://schemas.microsoft.com/office/powerpoint/2010/main" val="985343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with the content on the previous slide these matters are of course common to all technical areas and territories. Perhaps the most contentious matter from an AI perspective is disclosure; for example, how can a potential patent infringer’s AI be identified? How relevant is the level of training? These are certainly topics for rich discussion!</a:t>
            </a:r>
          </a:p>
          <a:p>
            <a:endParaRPr lang="en-GB" dirty="0"/>
          </a:p>
        </p:txBody>
      </p:sp>
      <p:sp>
        <p:nvSpPr>
          <p:cNvPr id="4" name="Slide Number Placeholder 3"/>
          <p:cNvSpPr>
            <a:spLocks noGrp="1"/>
          </p:cNvSpPr>
          <p:nvPr>
            <p:ph type="sldNum" sz="quarter" idx="10"/>
          </p:nvPr>
        </p:nvSpPr>
        <p:spPr/>
        <p:txBody>
          <a:bodyPr/>
          <a:lstStyle/>
          <a:p>
            <a:fld id="{E6F7F911-FF49-48E8-966B-CB4788711D37}" type="slidenum">
              <a:rPr lang="en-GB" smtClean="0"/>
              <a:t>21</a:t>
            </a:fld>
            <a:endParaRPr lang="en-GB"/>
          </a:p>
        </p:txBody>
      </p:sp>
    </p:spTree>
    <p:extLst>
      <p:ext uri="{BB962C8B-B14F-4D97-AF65-F5344CB8AC3E}">
        <p14:creationId xmlns:p14="http://schemas.microsoft.com/office/powerpoint/2010/main" val="914945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Summary of the new infringement test from </a:t>
            </a:r>
            <a:r>
              <a:rPr lang="en-US" dirty="0"/>
              <a:t>Actavis UK Limited &amp; </a:t>
            </a:r>
            <a:r>
              <a:rPr lang="en-US" dirty="0" err="1"/>
              <a:t>Ors</a:t>
            </a:r>
            <a:r>
              <a:rPr lang="en-US" dirty="0"/>
              <a:t> v Eli Lilly and Company</a:t>
            </a:r>
            <a:r>
              <a:rPr lang="en-US" baseline="0" dirty="0"/>
              <a:t> (judgment date 12 July 2017)</a:t>
            </a:r>
            <a:endParaRPr lang="en-US" dirty="0"/>
          </a:p>
          <a:p>
            <a:endParaRPr lang="en-US" dirty="0"/>
          </a:p>
          <a:p>
            <a:r>
              <a:rPr lang="en-US" dirty="0"/>
              <a:t>The</a:t>
            </a:r>
            <a:r>
              <a:rPr lang="en-US" baseline="0" dirty="0"/>
              <a:t> specifics of any test(s) for infringement are not the same for each national jurisdiction. </a:t>
            </a:r>
            <a:endParaRPr lang="en-US" dirty="0"/>
          </a:p>
          <a:p>
            <a:endParaRPr lang="en-US" dirty="0"/>
          </a:p>
          <a:p>
            <a:r>
              <a:rPr lang="en-US" b="1" dirty="0"/>
              <a:t>Adapted from https://www.dehns.com/site/information/industry_news_and_articles/patent_infringement_change</a:t>
            </a:r>
            <a:endParaRPr lang="en-GB" b="1" dirty="0"/>
          </a:p>
          <a:p>
            <a:endParaRPr lang="en-GB" dirty="0"/>
          </a:p>
        </p:txBody>
      </p:sp>
      <p:sp>
        <p:nvSpPr>
          <p:cNvPr id="4" name="Slide Number Placeholder 3"/>
          <p:cNvSpPr>
            <a:spLocks noGrp="1"/>
          </p:cNvSpPr>
          <p:nvPr>
            <p:ph type="sldNum" sz="quarter" idx="10"/>
          </p:nvPr>
        </p:nvSpPr>
        <p:spPr/>
        <p:txBody>
          <a:bodyPr/>
          <a:lstStyle/>
          <a:p>
            <a:fld id="{E6F7F911-FF49-48E8-966B-CB4788711D37}" type="slidenum">
              <a:rPr lang="en-GB" smtClean="0"/>
              <a:t>22</a:t>
            </a:fld>
            <a:endParaRPr lang="en-GB"/>
          </a:p>
        </p:txBody>
      </p:sp>
    </p:spTree>
    <p:extLst>
      <p:ext uri="{BB962C8B-B14F-4D97-AF65-F5344CB8AC3E}">
        <p14:creationId xmlns:p14="http://schemas.microsoft.com/office/powerpoint/2010/main" val="1579876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trike="noStrike" baseline="0" dirty="0"/>
              <a:t>To add to the final point, any financial returns would of course be lower compared to commercialising the technology yourself.</a:t>
            </a:r>
          </a:p>
          <a:p>
            <a:endParaRPr lang="en-GB" strike="noStrike" baseline="0" dirty="0"/>
          </a:p>
          <a:p>
            <a:r>
              <a:rPr lang="en-GB" strike="noStrike" baseline="0" dirty="0"/>
              <a:t>Licensing may become very relevant if it is determined that certain aspects of AI, such as key algorithms or modes of training, are in fact vital to many inventions. </a:t>
            </a:r>
          </a:p>
          <a:p>
            <a:endParaRPr lang="en-GB" strike="noStrike" baseline="0" dirty="0"/>
          </a:p>
          <a:p>
            <a:r>
              <a:rPr lang="en-GB" strike="noStrike" baseline="0" dirty="0"/>
              <a:t>To give an analogy, Standard Essential Patents (SEPs). One example of possible general license terms is Fair Reasonable And Non-Discriminatory (FRAND). Royalties could be dependent upon the contribution of a SEP to a new technology and/or uses in different technologies (to give two examples).</a:t>
            </a:r>
          </a:p>
          <a:p>
            <a:endParaRPr lang="en-GB" strike="noStrike" baseline="0" dirty="0"/>
          </a:p>
          <a:p>
            <a:r>
              <a:rPr lang="en-GB" strike="noStrike" baseline="0" dirty="0"/>
              <a:t>Of course, the reality is that licensing agreements are highly complex. </a:t>
            </a:r>
          </a:p>
          <a:p>
            <a:endParaRPr lang="en-GB" strike="noStrike" baseline="0" dirty="0"/>
          </a:p>
          <a:p>
            <a:endParaRPr lang="en-GB" dirty="0"/>
          </a:p>
          <a:p>
            <a:endParaRPr lang="en-GB" dirty="0"/>
          </a:p>
        </p:txBody>
      </p:sp>
      <p:sp>
        <p:nvSpPr>
          <p:cNvPr id="4" name="Slide Number Placeholder 3"/>
          <p:cNvSpPr>
            <a:spLocks noGrp="1"/>
          </p:cNvSpPr>
          <p:nvPr>
            <p:ph type="sldNum" sz="quarter" idx="10"/>
          </p:nvPr>
        </p:nvSpPr>
        <p:spPr/>
        <p:txBody>
          <a:bodyPr/>
          <a:lstStyle/>
          <a:p>
            <a:fld id="{E6F7F911-FF49-48E8-966B-CB4788711D37}" type="slidenum">
              <a:rPr lang="en-GB" smtClean="0"/>
              <a:t>23</a:t>
            </a:fld>
            <a:endParaRPr lang="en-GB"/>
          </a:p>
        </p:txBody>
      </p:sp>
    </p:spTree>
    <p:extLst>
      <p:ext uri="{BB962C8B-B14F-4D97-AF65-F5344CB8AC3E}">
        <p14:creationId xmlns:p14="http://schemas.microsoft.com/office/powerpoint/2010/main" val="2815713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 to self:</a:t>
            </a:r>
          </a:p>
          <a:p>
            <a:endParaRPr lang="en-GB" b="1" dirty="0"/>
          </a:p>
          <a:p>
            <a:r>
              <a:rPr lang="en-GB" b="1" dirty="0"/>
              <a:t>Raw data not mentioned in the act, but:</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CDPA </a:t>
            </a:r>
            <a:r>
              <a:rPr lang="en-US" b="1" i="1" dirty="0">
                <a:latin typeface="Arial" panose="020B0604020202020204" pitchFamily="34" charset="0"/>
                <a:cs typeface="Arial" panose="020B0604020202020204" pitchFamily="34" charset="0"/>
              </a:rPr>
              <a:t>§3A (2)</a:t>
            </a:r>
            <a:r>
              <a:rPr lang="en-US" b="1" i="0" dirty="0">
                <a:latin typeface="Arial" panose="020B0604020202020204" pitchFamily="34" charset="0"/>
                <a:cs typeface="Arial" panose="020B0604020202020204" pitchFamily="34" charset="0"/>
              </a:rPr>
              <a:t> For the purposes of this Part a literary work consisting of a database is original if, and only if, by reason of the selection or arrangement of the </a:t>
            </a:r>
            <a:r>
              <a:rPr lang="en-US" b="1" i="0" u="sng" dirty="0">
                <a:latin typeface="Arial" panose="020B0604020202020204" pitchFamily="34" charset="0"/>
                <a:cs typeface="Arial" panose="020B0604020202020204" pitchFamily="34" charset="0"/>
              </a:rPr>
              <a:t>contents of the database the database constitutes the author’s own intellectual creation.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u="sng"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u="none" dirty="0"/>
          </a:p>
          <a:p>
            <a:endParaRPr lang="en-GB" dirty="0"/>
          </a:p>
        </p:txBody>
      </p:sp>
      <p:sp>
        <p:nvSpPr>
          <p:cNvPr id="4" name="Slide Number Placeholder 3"/>
          <p:cNvSpPr>
            <a:spLocks noGrp="1"/>
          </p:cNvSpPr>
          <p:nvPr>
            <p:ph type="sldNum" sz="quarter" idx="10"/>
          </p:nvPr>
        </p:nvSpPr>
        <p:spPr/>
        <p:txBody>
          <a:bodyPr/>
          <a:lstStyle/>
          <a:p>
            <a:fld id="{E6F7F911-FF49-48E8-966B-CB4788711D37}" type="slidenum">
              <a:rPr lang="en-GB" smtClean="0"/>
              <a:t>24</a:t>
            </a:fld>
            <a:endParaRPr lang="en-GB"/>
          </a:p>
        </p:txBody>
      </p:sp>
    </p:spTree>
    <p:extLst>
      <p:ext uri="{BB962C8B-B14F-4D97-AF65-F5344CB8AC3E}">
        <p14:creationId xmlns:p14="http://schemas.microsoft.com/office/powerpoint/2010/main" val="2701993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F7F911-FF49-48E8-966B-CB4788711D37}" type="slidenum">
              <a:rPr lang="en-GB" smtClean="0"/>
              <a:t>25</a:t>
            </a:fld>
            <a:endParaRPr lang="en-GB"/>
          </a:p>
        </p:txBody>
      </p:sp>
    </p:spTree>
    <p:extLst>
      <p:ext uri="{BB962C8B-B14F-4D97-AF65-F5344CB8AC3E}">
        <p14:creationId xmlns:p14="http://schemas.microsoft.com/office/powerpoint/2010/main" val="4052151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F7F911-FF49-48E8-966B-CB4788711D37}" type="slidenum">
              <a:rPr lang="en-GB" smtClean="0"/>
              <a:t>26</a:t>
            </a:fld>
            <a:endParaRPr lang="en-GB"/>
          </a:p>
        </p:txBody>
      </p:sp>
    </p:spTree>
    <p:extLst>
      <p:ext uri="{BB962C8B-B14F-4D97-AF65-F5344CB8AC3E}">
        <p14:creationId xmlns:p14="http://schemas.microsoft.com/office/powerpoint/2010/main" val="18909536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takeaway</a:t>
            </a:r>
            <a:r>
              <a:rPr lang="en-US" baseline="0" dirty="0"/>
              <a:t> message from this graph is the variety; for example, Qualcomm is not traditionally associated with biology-related innovation and yet has a relatively large patent portfolio in this area (c.f., licensing and investing for the future). Similarly for IBM and Microsoft. Consider along with the earlier slide on business awareness, defining markets and the need to invest in order to stay ahead of the competition.</a:t>
            </a:r>
          </a:p>
          <a:p>
            <a:endParaRPr lang="en-US" baseline="0" dirty="0"/>
          </a:p>
          <a:p>
            <a:r>
              <a:rPr lang="en-US" baseline="0" dirty="0"/>
              <a:t>The Cipher report also notes that IBM holds 5x more financial technology (‘fintech’) patents than all the banks put together.</a:t>
            </a:r>
            <a:endParaRPr lang="en-US" dirty="0"/>
          </a:p>
        </p:txBody>
      </p:sp>
      <p:sp>
        <p:nvSpPr>
          <p:cNvPr id="4" name="Slide Number Placeholder 3"/>
          <p:cNvSpPr>
            <a:spLocks noGrp="1"/>
          </p:cNvSpPr>
          <p:nvPr>
            <p:ph type="sldNum" sz="quarter" idx="10"/>
          </p:nvPr>
        </p:nvSpPr>
        <p:spPr/>
        <p:txBody>
          <a:bodyPr/>
          <a:lstStyle/>
          <a:p>
            <a:fld id="{E6F7F911-FF49-48E8-966B-CB4788711D37}" type="slidenum">
              <a:rPr lang="en-GB" smtClean="0"/>
              <a:t>27</a:t>
            </a:fld>
            <a:endParaRPr lang="en-GB"/>
          </a:p>
        </p:txBody>
      </p:sp>
    </p:spTree>
    <p:extLst>
      <p:ext uri="{BB962C8B-B14F-4D97-AF65-F5344CB8AC3E}">
        <p14:creationId xmlns:p14="http://schemas.microsoft.com/office/powerpoint/2010/main" val="3802999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 of patents granted for AI-related inventions has substantially increased over the past decade, with the USPTO being the key driver.</a:t>
            </a:r>
          </a:p>
          <a:p>
            <a:endParaRPr lang="en-US" dirty="0"/>
          </a:p>
          <a:p>
            <a:r>
              <a:rPr lang="en-US" dirty="0"/>
              <a:t>The different growth rates for each technology area is perhaps the more interesting observation from the study, which may reflect changes in R&amp;D strategy among applicants. </a:t>
            </a:r>
          </a:p>
          <a:p>
            <a:endParaRPr lang="en-US" dirty="0"/>
          </a:p>
          <a:p>
            <a:r>
              <a:rPr lang="en-US" b="1" dirty="0"/>
              <a:t>Note to self:</a:t>
            </a:r>
            <a:r>
              <a:rPr lang="en-US" b="1" baseline="0" dirty="0"/>
              <a:t> </a:t>
            </a:r>
            <a:r>
              <a:rPr lang="en-US" b="1" dirty="0"/>
              <a:t>The study is based on granted patent data from PATENTSCOPE and is ambiguous about family members.</a:t>
            </a:r>
          </a:p>
        </p:txBody>
      </p:sp>
      <p:sp>
        <p:nvSpPr>
          <p:cNvPr id="4" name="Slide Number Placeholder 3"/>
          <p:cNvSpPr>
            <a:spLocks noGrp="1"/>
          </p:cNvSpPr>
          <p:nvPr>
            <p:ph type="sldNum" sz="quarter" idx="10"/>
          </p:nvPr>
        </p:nvSpPr>
        <p:spPr/>
        <p:txBody>
          <a:bodyPr/>
          <a:lstStyle/>
          <a:p>
            <a:fld id="{E6F7F911-FF49-48E8-966B-CB4788711D37}" type="slidenum">
              <a:rPr lang="en-GB" smtClean="0"/>
              <a:t>28</a:t>
            </a:fld>
            <a:endParaRPr lang="en-GB"/>
          </a:p>
        </p:txBody>
      </p:sp>
    </p:spTree>
    <p:extLst>
      <p:ext uri="{BB962C8B-B14F-4D97-AF65-F5344CB8AC3E}">
        <p14:creationId xmlns:p14="http://schemas.microsoft.com/office/powerpoint/2010/main" val="38005211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own analysis</a:t>
            </a:r>
            <a:r>
              <a:rPr lang="en-US" baseline="0" dirty="0"/>
              <a:t> of recent patent applications for AI inventions shows that, aside from first G06 classifications that are arguably unsurprising, the additional classifications cover a broad range of fields with roughly equal significance; a result that , along with the data </a:t>
            </a:r>
            <a:r>
              <a:rPr lang="en-US" baseline="0"/>
              <a:t>presented previously, </a:t>
            </a:r>
            <a:r>
              <a:rPr lang="en-US" baseline="0" dirty="0"/>
              <a:t>reinforces the message made at the start of this presentation that AI is contributing to innovation and technology development on a broad scale. </a:t>
            </a:r>
            <a:endParaRPr lang="en-US" dirty="0"/>
          </a:p>
        </p:txBody>
      </p:sp>
      <p:sp>
        <p:nvSpPr>
          <p:cNvPr id="4" name="Slide Number Placeholder 3"/>
          <p:cNvSpPr>
            <a:spLocks noGrp="1"/>
          </p:cNvSpPr>
          <p:nvPr>
            <p:ph type="sldNum" sz="quarter" idx="10"/>
          </p:nvPr>
        </p:nvSpPr>
        <p:spPr/>
        <p:txBody>
          <a:bodyPr/>
          <a:lstStyle/>
          <a:p>
            <a:fld id="{E6F7F911-FF49-48E8-966B-CB4788711D37}" type="slidenum">
              <a:rPr lang="en-GB" smtClean="0"/>
              <a:t>29</a:t>
            </a:fld>
            <a:endParaRPr lang="en-GB"/>
          </a:p>
        </p:txBody>
      </p:sp>
    </p:spTree>
    <p:extLst>
      <p:ext uri="{BB962C8B-B14F-4D97-AF65-F5344CB8AC3E}">
        <p14:creationId xmlns:p14="http://schemas.microsoft.com/office/powerpoint/2010/main" val="1301803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F7F911-FF49-48E8-966B-CB4788711D37}" type="slidenum">
              <a:rPr lang="en-GB" smtClean="0"/>
              <a:t>3</a:t>
            </a:fld>
            <a:endParaRPr lang="en-GB"/>
          </a:p>
        </p:txBody>
      </p:sp>
    </p:spTree>
    <p:extLst>
      <p:ext uri="{BB962C8B-B14F-4D97-AF65-F5344CB8AC3E}">
        <p14:creationId xmlns:p14="http://schemas.microsoft.com/office/powerpoint/2010/main" val="21496706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F7F911-FF49-48E8-966B-CB4788711D37}" type="slidenum">
              <a:rPr lang="en-GB" smtClean="0"/>
              <a:t>30</a:t>
            </a:fld>
            <a:endParaRPr lang="en-GB"/>
          </a:p>
        </p:txBody>
      </p:sp>
    </p:spTree>
    <p:extLst>
      <p:ext uri="{BB962C8B-B14F-4D97-AF65-F5344CB8AC3E}">
        <p14:creationId xmlns:p14="http://schemas.microsoft.com/office/powerpoint/2010/main" val="4151133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F7F911-FF49-48E8-966B-CB4788711D37}" type="slidenum">
              <a:rPr lang="en-GB" smtClean="0"/>
              <a:t>31</a:t>
            </a:fld>
            <a:endParaRPr lang="en-GB"/>
          </a:p>
        </p:txBody>
      </p:sp>
    </p:spTree>
    <p:extLst>
      <p:ext uri="{BB962C8B-B14F-4D97-AF65-F5344CB8AC3E}">
        <p14:creationId xmlns:p14="http://schemas.microsoft.com/office/powerpoint/2010/main" val="27734416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F7F911-FF49-48E8-966B-CB4788711D37}" type="slidenum">
              <a:rPr lang="en-GB" smtClean="0"/>
              <a:t>32</a:t>
            </a:fld>
            <a:endParaRPr lang="en-GB"/>
          </a:p>
        </p:txBody>
      </p:sp>
    </p:spTree>
    <p:extLst>
      <p:ext uri="{BB962C8B-B14F-4D97-AF65-F5344CB8AC3E}">
        <p14:creationId xmlns:p14="http://schemas.microsoft.com/office/powerpoint/2010/main" val="1355762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Artificial intelligence (AI), the study and design of intelligent agents, covers a broad range of tools/approaches and underlying processes. </a:t>
            </a:r>
          </a:p>
          <a:p>
            <a:endParaRPr lang="en-GB" dirty="0"/>
          </a:p>
          <a:p>
            <a:r>
              <a:rPr lang="en-GB" dirty="0"/>
              <a:t>The concepts, technologies and capabilities highlighted in the above graphic are intended to give an impression of what AI can </a:t>
            </a:r>
            <a:r>
              <a:rPr lang="en-GB" i="1" dirty="0"/>
              <a:t>in general </a:t>
            </a:r>
            <a:r>
              <a:rPr lang="en-GB" dirty="0"/>
              <a:t>encompass, the development of each being intimately linked with the development of advanced computer hardware and access to large datasets (“big data”). </a:t>
            </a:r>
          </a:p>
          <a:p>
            <a:endParaRPr lang="en-GB" dirty="0"/>
          </a:p>
          <a:p>
            <a:r>
              <a:rPr lang="en-GB" dirty="0"/>
              <a:t>For example:</a:t>
            </a:r>
          </a:p>
          <a:p>
            <a:endParaRPr lang="en-GB" dirty="0"/>
          </a:p>
          <a:p>
            <a:r>
              <a:rPr lang="en-GB" dirty="0"/>
              <a:t>AI analytics (analytics in general concerning the systematic analysis of data) allows us to better understand what has happened (i.e.; </a:t>
            </a:r>
            <a:r>
              <a:rPr lang="en-GB" i="0" dirty="0"/>
              <a:t>descriptive analytics) but can also be used to inform: predictive analytics indicating what could happen; prescriptive analytics indicating (e.g., to businesses) a best course of action.</a:t>
            </a:r>
          </a:p>
          <a:p>
            <a:endParaRPr lang="en-GB" dirty="0"/>
          </a:p>
          <a:p>
            <a:r>
              <a:rPr lang="en-GB" dirty="0"/>
              <a:t>Machine learning concerns the ability of computer systems to learn without explicit programming or input. Here, </a:t>
            </a:r>
            <a:r>
              <a:rPr lang="en-GB" i="0" dirty="0"/>
              <a:t>neural networks and natural language processing each reflect forms of biological behaviour and understanding/synthesis of natural language data respectively. </a:t>
            </a:r>
          </a:p>
          <a:p>
            <a:endParaRPr lang="en-GB" dirty="0"/>
          </a:p>
          <a:p>
            <a:r>
              <a:rPr lang="en-GB" dirty="0"/>
              <a:t>Awareness of the scope of AI is instructive when understanding what may constitute an AI invention and how it can subsequently be protected. </a:t>
            </a:r>
          </a:p>
        </p:txBody>
      </p:sp>
      <p:sp>
        <p:nvSpPr>
          <p:cNvPr id="4" name="Slide Number Placeholder 3"/>
          <p:cNvSpPr>
            <a:spLocks noGrp="1"/>
          </p:cNvSpPr>
          <p:nvPr>
            <p:ph type="sldNum" sz="quarter" idx="10"/>
          </p:nvPr>
        </p:nvSpPr>
        <p:spPr/>
        <p:txBody>
          <a:bodyPr/>
          <a:lstStyle/>
          <a:p>
            <a:fld id="{E6F7F911-FF49-48E8-966B-CB4788711D37}" type="slidenum">
              <a:rPr lang="en-GB" smtClean="0"/>
              <a:t>4</a:t>
            </a:fld>
            <a:endParaRPr lang="en-GB"/>
          </a:p>
        </p:txBody>
      </p:sp>
    </p:spTree>
    <p:extLst>
      <p:ext uri="{BB962C8B-B14F-4D97-AF65-F5344CB8AC3E}">
        <p14:creationId xmlns:p14="http://schemas.microsoft.com/office/powerpoint/2010/main" val="3754313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 word, everything: healthcare; quality of life; optimisation of networks; the list goes on. Even patent offices and patent firms! </a:t>
            </a:r>
          </a:p>
          <a:p>
            <a:endParaRPr lang="en-GB" dirty="0"/>
          </a:p>
          <a:p>
            <a:r>
              <a:rPr lang="en-GB" dirty="0"/>
              <a:t>Although AI is not new per se, with approaches such as text recognition commonplace in today’s society, the pace of change and the increased possibility of realising artificial </a:t>
            </a:r>
            <a:r>
              <a:rPr lang="en-GB" i="1" dirty="0"/>
              <a:t>general</a:t>
            </a:r>
            <a:r>
              <a:rPr lang="en-GB" i="0" dirty="0"/>
              <a:t> intelligence is</a:t>
            </a:r>
            <a:r>
              <a:rPr lang="en-GB" dirty="0"/>
              <a:t>.</a:t>
            </a:r>
          </a:p>
          <a:p>
            <a:endParaRPr lang="en-GB" dirty="0"/>
          </a:p>
          <a:p>
            <a:r>
              <a:rPr lang="en-GB" dirty="0"/>
              <a:t>Important to remember that AI is an </a:t>
            </a:r>
            <a:r>
              <a:rPr lang="en-GB" u="sng" dirty="0"/>
              <a:t>enabling technology</a:t>
            </a:r>
            <a:r>
              <a:rPr lang="en-GB" u="none" dirty="0"/>
              <a:t>, similar to electricity or the internet. A</a:t>
            </a:r>
            <a:r>
              <a:rPr lang="en-GB" dirty="0"/>
              <a:t>s a major field of the forth industrial revolution, artificial intelligence and artificial intelligence inventions have the potential to revolutionise every sector of society.</a:t>
            </a:r>
          </a:p>
          <a:p>
            <a:endParaRPr lang="en-GB" dirty="0"/>
          </a:p>
          <a:p>
            <a:r>
              <a:rPr lang="en-GB" dirty="0"/>
              <a:t>What is the potential economic impact of AI? PwC estimate a ~ 15% potential contribution by AI to the global economy by 2030, some $15 trillion, a contribution that encompasses benefits to productivity, personalisation and quality of life. </a:t>
            </a:r>
          </a:p>
        </p:txBody>
      </p:sp>
      <p:sp>
        <p:nvSpPr>
          <p:cNvPr id="4" name="Slide Number Placeholder 3"/>
          <p:cNvSpPr>
            <a:spLocks noGrp="1"/>
          </p:cNvSpPr>
          <p:nvPr>
            <p:ph type="sldNum" sz="quarter" idx="10"/>
          </p:nvPr>
        </p:nvSpPr>
        <p:spPr/>
        <p:txBody>
          <a:bodyPr/>
          <a:lstStyle/>
          <a:p>
            <a:fld id="{E6F7F911-FF49-48E8-966B-CB4788711D37}" type="slidenum">
              <a:rPr lang="en-GB" smtClean="0"/>
              <a:t>5</a:t>
            </a:fld>
            <a:endParaRPr lang="en-GB"/>
          </a:p>
        </p:txBody>
      </p:sp>
    </p:spTree>
    <p:extLst>
      <p:ext uri="{BB962C8B-B14F-4D97-AF65-F5344CB8AC3E}">
        <p14:creationId xmlns:p14="http://schemas.microsoft.com/office/powerpoint/2010/main" val="3755922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Awareness of any technology with a capacity</a:t>
            </a:r>
            <a:r>
              <a:rPr lang="en-GB" baseline="0" dirty="0"/>
              <a:t> to disrupt the status quo </a:t>
            </a:r>
            <a:r>
              <a:rPr lang="en-GB" dirty="0"/>
              <a:t>is the first step toward developing the right business strategies for continued growth</a:t>
            </a:r>
            <a:r>
              <a:rPr lang="en-GB" baseline="0" dirty="0"/>
              <a:t> and success</a:t>
            </a:r>
            <a:r>
              <a:rPr lang="en-GB" dirty="0"/>
              <a:t>.  As highlighted above, AI is acknowledged as a technology with disruptive capacity. </a:t>
            </a:r>
          </a:p>
          <a:p>
            <a:endParaRPr lang="en-GB" dirty="0"/>
          </a:p>
          <a:p>
            <a:r>
              <a:rPr lang="en-GB" dirty="0"/>
              <a:t>Cipher’s </a:t>
            </a:r>
            <a:r>
              <a:rPr lang="en-GB" i="1" dirty="0"/>
              <a:t>IP Strategy Report</a:t>
            </a:r>
            <a:r>
              <a:rPr lang="en-GB" i="0" dirty="0"/>
              <a:t> is recommended reading for providing a current overview of disruptive technology and IP issues. F</a:t>
            </a:r>
            <a:r>
              <a:rPr lang="en-GB" dirty="0"/>
              <a:t>or</a:t>
            </a:r>
            <a:r>
              <a:rPr lang="en-GB" baseline="0" dirty="0"/>
              <a:t> AI, pertinent issues include increased investment in licenses and R&amp;D, mergers, acquisitions and collaborations / partnerships. From an IP perspective, patents are generally the right approach for protecting investments in R&amp;D outputs.</a:t>
            </a:r>
            <a:endParaRPr lang="en-GB" dirty="0"/>
          </a:p>
        </p:txBody>
      </p:sp>
      <p:sp>
        <p:nvSpPr>
          <p:cNvPr id="4" name="Slide Number Placeholder 3"/>
          <p:cNvSpPr>
            <a:spLocks noGrp="1"/>
          </p:cNvSpPr>
          <p:nvPr>
            <p:ph type="sldNum" sz="quarter" idx="10"/>
          </p:nvPr>
        </p:nvSpPr>
        <p:spPr/>
        <p:txBody>
          <a:bodyPr/>
          <a:lstStyle/>
          <a:p>
            <a:fld id="{E6F7F911-FF49-48E8-966B-CB4788711D37}" type="slidenum">
              <a:rPr lang="en-GB" smtClean="0"/>
              <a:t>6</a:t>
            </a:fld>
            <a:endParaRPr lang="en-GB"/>
          </a:p>
        </p:txBody>
      </p:sp>
    </p:spTree>
    <p:extLst>
      <p:ext uri="{BB962C8B-B14F-4D97-AF65-F5344CB8AC3E}">
        <p14:creationId xmlns:p14="http://schemas.microsoft.com/office/powerpoint/2010/main" val="4082657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F7F911-FF49-48E8-966B-CB4788711D37}" type="slidenum">
              <a:rPr lang="en-GB" smtClean="0"/>
              <a:t>7</a:t>
            </a:fld>
            <a:endParaRPr lang="en-GB"/>
          </a:p>
        </p:txBody>
      </p:sp>
    </p:spTree>
    <p:extLst>
      <p:ext uri="{BB962C8B-B14F-4D97-AF65-F5344CB8AC3E}">
        <p14:creationId xmlns:p14="http://schemas.microsoft.com/office/powerpoint/2010/main" val="3396380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this presentation focuses on patenting in Europe, the underlying principles are common to other patent systems. The following slides will consider issues relating to the central requirements for patentability, granted patents and IP in general. </a:t>
            </a:r>
          </a:p>
        </p:txBody>
      </p:sp>
      <p:sp>
        <p:nvSpPr>
          <p:cNvPr id="4" name="Slide Number Placeholder 3"/>
          <p:cNvSpPr>
            <a:spLocks noGrp="1"/>
          </p:cNvSpPr>
          <p:nvPr>
            <p:ph type="sldNum" sz="quarter" idx="10"/>
          </p:nvPr>
        </p:nvSpPr>
        <p:spPr/>
        <p:txBody>
          <a:bodyPr/>
          <a:lstStyle/>
          <a:p>
            <a:fld id="{E6F7F911-FF49-48E8-966B-CB4788711D37}" type="slidenum">
              <a:rPr lang="en-GB" smtClean="0"/>
              <a:t>8</a:t>
            </a:fld>
            <a:endParaRPr lang="en-GB"/>
          </a:p>
        </p:txBody>
      </p:sp>
    </p:spTree>
    <p:extLst>
      <p:ext uri="{BB962C8B-B14F-4D97-AF65-F5344CB8AC3E}">
        <p14:creationId xmlns:p14="http://schemas.microsoft.com/office/powerpoint/2010/main" val="1757752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correct answer, arguably, is ‘sometimes’. Knowing when an AI concept is more than just a mathematical method and has </a:t>
            </a:r>
            <a:r>
              <a:rPr lang="en-GB" u="sng" dirty="0"/>
              <a:t>technical character</a:t>
            </a:r>
            <a:r>
              <a:rPr lang="en-GB" dirty="0"/>
              <a:t> is the first step towards determining patent protection eligibility. </a:t>
            </a:r>
          </a:p>
          <a:p>
            <a:endParaRPr lang="en-GB" dirty="0"/>
          </a:p>
          <a:p>
            <a:r>
              <a:rPr lang="en-GB" dirty="0"/>
              <a:t>The same can be said for other non-inventions such as </a:t>
            </a:r>
            <a:r>
              <a:rPr lang="en-US" dirty="0"/>
              <a:t>rules and methods for performing mental acts. </a:t>
            </a:r>
          </a:p>
          <a:p>
            <a:endParaRPr lang="en-US" dirty="0"/>
          </a:p>
          <a:p>
            <a:r>
              <a:rPr lang="en-US" dirty="0"/>
              <a:t>Case law relating to computer-implemented inventions and mathematical methods, areas that are more developed that AI inventions, provide relevant guidance on what may or may not be allowed. </a:t>
            </a:r>
          </a:p>
          <a:p>
            <a:endParaRPr lang="en-US" dirty="0"/>
          </a:p>
          <a:p>
            <a:r>
              <a:rPr lang="en-US" dirty="0"/>
              <a:t>Note: Whilst data as mere presentation of information is ineligible subject-matter, structured data generally is.</a:t>
            </a:r>
            <a:endParaRPr lang="en-GB" dirty="0"/>
          </a:p>
        </p:txBody>
      </p:sp>
      <p:sp>
        <p:nvSpPr>
          <p:cNvPr id="4" name="Slide Number Placeholder 3"/>
          <p:cNvSpPr>
            <a:spLocks noGrp="1"/>
          </p:cNvSpPr>
          <p:nvPr>
            <p:ph type="sldNum" sz="quarter" idx="10"/>
          </p:nvPr>
        </p:nvSpPr>
        <p:spPr/>
        <p:txBody>
          <a:bodyPr/>
          <a:lstStyle/>
          <a:p>
            <a:fld id="{E6F7F911-FF49-48E8-966B-CB4788711D37}" type="slidenum">
              <a:rPr lang="en-GB" smtClean="0"/>
              <a:t>9</a:t>
            </a:fld>
            <a:endParaRPr lang="en-GB"/>
          </a:p>
        </p:txBody>
      </p:sp>
    </p:spTree>
    <p:extLst>
      <p:ext uri="{BB962C8B-B14F-4D97-AF65-F5344CB8AC3E}">
        <p14:creationId xmlns:p14="http://schemas.microsoft.com/office/powerpoint/2010/main" val="4078021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964296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8002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43813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64671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738504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00322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74383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996700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94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20508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057211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HiRes RGB Letterhead Logo Colou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019925" y="6092825"/>
            <a:ext cx="1633538" cy="382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7" name="Picture 8" descr="BD15155_"/>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23850" y="1052513"/>
            <a:ext cx="8424863" cy="13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hyperlink" Target="http://www.potterclarkson.com/" TargetMode="External"/><Relationship Id="rId4" Type="http://schemas.openxmlformats.org/officeDocument/2006/relationships/image" Target="../media/image27.jpe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0" Type="http://schemas.openxmlformats.org/officeDocument/2006/relationships/image" Target="../media/image20.svg"/><Relationship Id="rId21" Type="http://schemas.openxmlformats.org/officeDocument/2006/relationships/image" Target="../media/image12.png"/><Relationship Id="rId22" Type="http://schemas.openxmlformats.org/officeDocument/2006/relationships/image" Target="../media/image22.svg"/><Relationship Id="rId23" Type="http://schemas.openxmlformats.org/officeDocument/2006/relationships/image" Target="../media/image13.png"/><Relationship Id="rId24" Type="http://schemas.openxmlformats.org/officeDocument/2006/relationships/image" Target="../media/image24.svg"/><Relationship Id="rId25" Type="http://schemas.openxmlformats.org/officeDocument/2006/relationships/image" Target="../media/image14.png"/><Relationship Id="rId26" Type="http://schemas.openxmlformats.org/officeDocument/2006/relationships/image" Target="../media/image26.svg"/><Relationship Id="rId27" Type="http://schemas.openxmlformats.org/officeDocument/2006/relationships/image" Target="../media/image15.png"/><Relationship Id="rId28" Type="http://schemas.openxmlformats.org/officeDocument/2006/relationships/image" Target="../media/image28.svg"/><Relationship Id="rId29"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4.svg"/><Relationship Id="rId5" Type="http://schemas.openxmlformats.org/officeDocument/2006/relationships/image" Target="../media/image4.png"/><Relationship Id="rId30" Type="http://schemas.openxmlformats.org/officeDocument/2006/relationships/image" Target="../media/image30.svg"/><Relationship Id="rId31" Type="http://schemas.openxmlformats.org/officeDocument/2006/relationships/image" Target="../media/image17.png"/><Relationship Id="rId32" Type="http://schemas.openxmlformats.org/officeDocument/2006/relationships/image" Target="../media/image32.svg"/><Relationship Id="rId9" Type="http://schemas.openxmlformats.org/officeDocument/2006/relationships/image" Target="../media/image6.png"/><Relationship Id="rId6" Type="http://schemas.openxmlformats.org/officeDocument/2006/relationships/image" Target="../media/image6.svg"/><Relationship Id="rId7" Type="http://schemas.openxmlformats.org/officeDocument/2006/relationships/image" Target="../media/image5.png"/><Relationship Id="rId8" Type="http://schemas.openxmlformats.org/officeDocument/2006/relationships/image" Target="../media/image8.svg"/><Relationship Id="rId33" Type="http://schemas.openxmlformats.org/officeDocument/2006/relationships/image" Target="../media/image18.png"/><Relationship Id="rId34" Type="http://schemas.openxmlformats.org/officeDocument/2006/relationships/image" Target="../media/image34.svg"/><Relationship Id="rId35" Type="http://schemas.openxmlformats.org/officeDocument/2006/relationships/image" Target="../media/image19.png"/><Relationship Id="rId36" Type="http://schemas.openxmlformats.org/officeDocument/2006/relationships/image" Target="../media/image36.svg"/><Relationship Id="rId10" Type="http://schemas.openxmlformats.org/officeDocument/2006/relationships/image" Target="../media/image10.svg"/><Relationship Id="rId11" Type="http://schemas.openxmlformats.org/officeDocument/2006/relationships/image" Target="../media/image7.png"/><Relationship Id="rId12" Type="http://schemas.openxmlformats.org/officeDocument/2006/relationships/image" Target="../media/image12.svg"/><Relationship Id="rId13" Type="http://schemas.openxmlformats.org/officeDocument/2006/relationships/image" Target="../media/image8.png"/><Relationship Id="rId14" Type="http://schemas.openxmlformats.org/officeDocument/2006/relationships/image" Target="../media/image14.svg"/><Relationship Id="rId15" Type="http://schemas.openxmlformats.org/officeDocument/2006/relationships/image" Target="../media/image9.png"/><Relationship Id="rId16" Type="http://schemas.openxmlformats.org/officeDocument/2006/relationships/image" Target="../media/image16.svg"/><Relationship Id="rId17" Type="http://schemas.openxmlformats.org/officeDocument/2006/relationships/image" Target="../media/image10.png"/><Relationship Id="rId18" Type="http://schemas.openxmlformats.org/officeDocument/2006/relationships/image" Target="../media/image18.svg"/><Relationship Id="rId19"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C6DD59-1D23-4039-9CBF-152B85A8E8FB}"/>
              </a:ext>
            </a:extLst>
          </p:cNvPr>
          <p:cNvSpPr>
            <a:spLocks noGrp="1"/>
          </p:cNvSpPr>
          <p:nvPr>
            <p:ph type="ctrTitle"/>
          </p:nvPr>
        </p:nvSpPr>
        <p:spPr>
          <a:xfrm>
            <a:off x="1331640" y="1412776"/>
            <a:ext cx="6552728" cy="1873052"/>
          </a:xfrm>
        </p:spPr>
        <p:txBody>
          <a:bodyPr/>
          <a:lstStyle/>
          <a:p>
            <a:r>
              <a:rPr lang="en-GB" sz="4800" dirty="0"/>
              <a:t>IP Protection of AI in Europe</a:t>
            </a:r>
          </a:p>
        </p:txBody>
      </p:sp>
      <p:sp>
        <p:nvSpPr>
          <p:cNvPr id="3" name="Subtitle 2">
            <a:extLst>
              <a:ext uri="{FF2B5EF4-FFF2-40B4-BE49-F238E27FC236}">
                <a16:creationId xmlns:a16="http://schemas.microsoft.com/office/drawing/2014/main" xmlns="" id="{8AFCD70B-9C66-4BC8-8A5B-5EE26C4E1347}"/>
              </a:ext>
            </a:extLst>
          </p:cNvPr>
          <p:cNvSpPr>
            <a:spLocks noGrp="1"/>
          </p:cNvSpPr>
          <p:nvPr>
            <p:ph type="subTitle" idx="1"/>
          </p:nvPr>
        </p:nvSpPr>
        <p:spPr>
          <a:xfrm>
            <a:off x="1098376" y="3933056"/>
            <a:ext cx="6858000" cy="1655762"/>
          </a:xfrm>
        </p:spPr>
        <p:txBody>
          <a:bodyPr anchor="ctr"/>
          <a:lstStyle/>
          <a:p>
            <a:r>
              <a:rPr lang="en-GB" sz="2000" dirty="0"/>
              <a:t>Dr Saiful Khan</a:t>
            </a:r>
          </a:p>
          <a:p>
            <a:r>
              <a:rPr lang="en-GB" sz="2000" dirty="0"/>
              <a:t>Sep 2018</a:t>
            </a:r>
          </a:p>
        </p:txBody>
      </p:sp>
    </p:spTree>
    <p:extLst>
      <p:ext uri="{BB962C8B-B14F-4D97-AF65-F5344CB8AC3E}">
        <p14:creationId xmlns:p14="http://schemas.microsoft.com/office/powerpoint/2010/main" val="1312716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611560" y="1164928"/>
            <a:ext cx="3868737" cy="823912"/>
          </a:xfrm>
        </p:spPr>
        <p:txBody>
          <a:bodyPr anchor="t"/>
          <a:lstStyle/>
          <a:p>
            <a:pPr algn="ctr"/>
            <a:r>
              <a:rPr lang="en-US" dirty="0"/>
              <a:t>Excluded Subject Matter</a:t>
            </a:r>
          </a:p>
        </p:txBody>
      </p:sp>
      <p:sp>
        <p:nvSpPr>
          <p:cNvPr id="10" name="Content Placeholder 9"/>
          <p:cNvSpPr>
            <a:spLocks noGrp="1"/>
          </p:cNvSpPr>
          <p:nvPr>
            <p:ph sz="half" idx="2"/>
          </p:nvPr>
        </p:nvSpPr>
        <p:spPr>
          <a:xfrm>
            <a:off x="630238" y="1760636"/>
            <a:ext cx="3868737" cy="3684588"/>
          </a:xfrm>
        </p:spPr>
        <p:txBody>
          <a:bodyPr/>
          <a:lstStyle/>
          <a:p>
            <a:r>
              <a:rPr lang="en-US" sz="2400" dirty="0"/>
              <a:t>Technical character a </a:t>
            </a:r>
            <a:r>
              <a:rPr lang="en-US" sz="2400" u="sng" dirty="0"/>
              <a:t>requirement</a:t>
            </a:r>
            <a:r>
              <a:rPr lang="en-US" sz="2400" dirty="0"/>
              <a:t> of the EPC.</a:t>
            </a:r>
          </a:p>
          <a:p>
            <a:r>
              <a:rPr lang="en-US" sz="2400" dirty="0"/>
              <a:t>Claims can nevertheless mix technical and non-technical features.</a:t>
            </a:r>
          </a:p>
          <a:p>
            <a:endParaRPr lang="en-US" sz="2400" dirty="0"/>
          </a:p>
          <a:p>
            <a:pPr marL="0" indent="0" algn="ctr">
              <a:buNone/>
            </a:pPr>
            <a:r>
              <a:rPr lang="en-US" sz="2400" dirty="0">
                <a:solidFill>
                  <a:srgbClr val="C00000"/>
                </a:solidFill>
              </a:rPr>
              <a:t>Easy</a:t>
            </a:r>
            <a:r>
              <a:rPr lang="en-US" sz="2400" dirty="0"/>
              <a:t> to overcome</a:t>
            </a:r>
          </a:p>
        </p:txBody>
      </p:sp>
      <p:sp>
        <p:nvSpPr>
          <p:cNvPr id="11" name="Text Placeholder 10"/>
          <p:cNvSpPr>
            <a:spLocks noGrp="1"/>
          </p:cNvSpPr>
          <p:nvPr>
            <p:ph type="body" sz="quarter" idx="3"/>
          </p:nvPr>
        </p:nvSpPr>
        <p:spPr>
          <a:xfrm>
            <a:off x="4629150" y="1164928"/>
            <a:ext cx="3887788" cy="823912"/>
          </a:xfrm>
        </p:spPr>
        <p:txBody>
          <a:bodyPr anchor="t"/>
          <a:lstStyle/>
          <a:p>
            <a:pPr algn="ctr"/>
            <a:r>
              <a:rPr lang="en-US" dirty="0"/>
              <a:t>Inventive step</a:t>
            </a:r>
          </a:p>
        </p:txBody>
      </p:sp>
      <p:sp>
        <p:nvSpPr>
          <p:cNvPr id="12" name="Content Placeholder 11"/>
          <p:cNvSpPr>
            <a:spLocks noGrp="1"/>
          </p:cNvSpPr>
          <p:nvPr>
            <p:ph sz="quarter" idx="4"/>
          </p:nvPr>
        </p:nvSpPr>
        <p:spPr>
          <a:xfrm>
            <a:off x="4629150" y="1832644"/>
            <a:ext cx="3887788" cy="3684588"/>
          </a:xfrm>
        </p:spPr>
        <p:txBody>
          <a:bodyPr/>
          <a:lstStyle/>
          <a:p>
            <a:r>
              <a:rPr lang="en-US" sz="2400" dirty="0"/>
              <a:t>Only the features of a claim that contribute to its technical character are used for assessment of inventive step.</a:t>
            </a:r>
          </a:p>
          <a:p>
            <a:endParaRPr lang="en-US" sz="2400" dirty="0"/>
          </a:p>
          <a:p>
            <a:pPr marL="0" indent="0" algn="ctr">
              <a:buNone/>
            </a:pPr>
            <a:r>
              <a:rPr lang="en-US" sz="2400" dirty="0">
                <a:solidFill>
                  <a:srgbClr val="C00000"/>
                </a:solidFill>
              </a:rPr>
              <a:t>Hard</a:t>
            </a:r>
            <a:r>
              <a:rPr lang="en-US" sz="2400" dirty="0"/>
              <a:t> to overcome</a:t>
            </a:r>
            <a:endParaRPr lang="en-US" sz="2400" dirty="0">
              <a:solidFill>
                <a:srgbClr val="FF0000"/>
              </a:solidFill>
            </a:endParaRPr>
          </a:p>
        </p:txBody>
      </p:sp>
      <p:sp>
        <p:nvSpPr>
          <p:cNvPr id="13" name="TextBox 1">
            <a:extLst>
              <a:ext uri="{FF2B5EF4-FFF2-40B4-BE49-F238E27FC236}">
                <a16:creationId xmlns:a16="http://schemas.microsoft.com/office/drawing/2014/main" xmlns="" id="{A0AB67B3-5898-49EC-8DE1-0C3EDFDECEDB}"/>
              </a:ext>
            </a:extLst>
          </p:cNvPr>
          <p:cNvSpPr txBox="1">
            <a:spLocks noChangeArrowheads="1"/>
          </p:cNvSpPr>
          <p:nvPr/>
        </p:nvSpPr>
        <p:spPr bwMode="auto">
          <a:xfrm>
            <a:off x="323850" y="549275"/>
            <a:ext cx="691244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b="1" dirty="0"/>
              <a:t>The “two-hurdles” approach at the EPO</a:t>
            </a:r>
            <a:endParaRPr lang="en-GB" altLang="en-US" sz="2400" dirty="0"/>
          </a:p>
        </p:txBody>
      </p:sp>
      <p:pic>
        <p:nvPicPr>
          <p:cNvPr id="8" name="Picture 6" descr="low hurdle">
            <a:extLst>
              <a:ext uri="{FF2B5EF4-FFF2-40B4-BE49-F238E27FC236}">
                <a16:creationId xmlns:a16="http://schemas.microsoft.com/office/drawing/2014/main" xmlns="" id="{C88F3362-C4EE-443C-AF21-84AB6C0A6F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4133" y="4653136"/>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pole vault">
            <a:extLst>
              <a:ext uri="{FF2B5EF4-FFF2-40B4-BE49-F238E27FC236}">
                <a16:creationId xmlns:a16="http://schemas.microsoft.com/office/drawing/2014/main" xmlns="" id="{F0B60FFC-021C-4F9A-B587-81C949E69C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2031" y="4653136"/>
            <a:ext cx="10763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536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4213" y="476250"/>
            <a:ext cx="7772400" cy="838200"/>
          </a:xfrm>
        </p:spPr>
        <p:txBody>
          <a:bodyPr/>
          <a:lstStyle/>
          <a:p>
            <a:pPr eaLnBrk="1" hangingPunct="1"/>
            <a:r>
              <a:rPr lang="en-GB" altLang="en-US" sz="3200" dirty="0"/>
              <a:t>EPO – Current Approach example</a:t>
            </a:r>
          </a:p>
        </p:txBody>
      </p:sp>
      <p:pic>
        <p:nvPicPr>
          <p:cNvPr id="58380" name="Picture 12" descr="BD1515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052513"/>
            <a:ext cx="8424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971600" y="1412776"/>
            <a:ext cx="7920880" cy="2308324"/>
          </a:xfrm>
          <a:prstGeom prst="rect">
            <a:avLst/>
          </a:prstGeom>
          <a:noFill/>
        </p:spPr>
        <p:txBody>
          <a:bodyPr wrap="square" rtlCol="0">
            <a:spAutoFit/>
          </a:bodyPr>
          <a:lstStyle/>
          <a:p>
            <a:pPr marL="457200" indent="-457200">
              <a:buAutoNum type="arabicPeriod"/>
            </a:pPr>
            <a:r>
              <a:rPr lang="en-GB" sz="2000" i="1" dirty="0"/>
              <a:t>A data processing system comprising;</a:t>
            </a:r>
          </a:p>
          <a:p>
            <a:r>
              <a:rPr lang="en-GB" sz="2000" i="1" dirty="0"/>
              <a:t>	a receiver configured to receive a message comprising sales data of a plurality of products;</a:t>
            </a:r>
          </a:p>
          <a:p>
            <a:r>
              <a:rPr lang="en-GB" sz="2000" i="1" dirty="0"/>
              <a:t>	a processor configured to analyse the sales data to identify a sales pattern using a statistical technique; and</a:t>
            </a:r>
          </a:p>
          <a:p>
            <a:r>
              <a:rPr lang="en-GB" sz="2000" i="1" dirty="0"/>
              <a:t>identify a subset of the plurality of products using the sales pattern.</a:t>
            </a:r>
          </a:p>
          <a:p>
            <a:endParaRPr lang="en-GB" sz="2000" dirty="0"/>
          </a:p>
        </p:txBody>
      </p:sp>
      <p:sp>
        <p:nvSpPr>
          <p:cNvPr id="4" name="TextBox 3"/>
          <p:cNvSpPr txBox="1"/>
          <p:nvPr/>
        </p:nvSpPr>
        <p:spPr>
          <a:xfrm>
            <a:off x="1835696" y="3819411"/>
            <a:ext cx="4968552" cy="1938992"/>
          </a:xfrm>
          <a:prstGeom prst="rect">
            <a:avLst/>
          </a:prstGeom>
          <a:noFill/>
          <a:ln>
            <a:solidFill>
              <a:srgbClr val="00B050"/>
            </a:solidFill>
          </a:ln>
        </p:spPr>
        <p:txBody>
          <a:bodyPr wrap="square" rtlCol="0">
            <a:spAutoFit/>
          </a:bodyPr>
          <a:lstStyle/>
          <a:p>
            <a:pPr algn="ctr"/>
            <a:r>
              <a:rPr lang="en-GB" dirty="0"/>
              <a:t>Is it technical?</a:t>
            </a:r>
          </a:p>
          <a:p>
            <a:pPr algn="ctr"/>
            <a:endParaRPr lang="en-GB" dirty="0"/>
          </a:p>
          <a:p>
            <a:pPr algn="ctr"/>
            <a:r>
              <a:rPr lang="en-GB" dirty="0"/>
              <a:t>If so, passes the excluded subject matter test and we move to novelty/inventive step.</a:t>
            </a:r>
          </a:p>
        </p:txBody>
      </p:sp>
    </p:spTree>
    <p:extLst>
      <p:ext uri="{BB962C8B-B14F-4D97-AF65-F5344CB8AC3E}">
        <p14:creationId xmlns:p14="http://schemas.microsoft.com/office/powerpoint/2010/main" val="1414210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4213" y="476250"/>
            <a:ext cx="7772400" cy="838200"/>
          </a:xfrm>
        </p:spPr>
        <p:txBody>
          <a:bodyPr/>
          <a:lstStyle/>
          <a:p>
            <a:pPr eaLnBrk="1" hangingPunct="1"/>
            <a:r>
              <a:rPr lang="en-GB" altLang="en-US" sz="3200" dirty="0"/>
              <a:t>EPO – Current Approach example</a:t>
            </a:r>
          </a:p>
        </p:txBody>
      </p:sp>
      <p:pic>
        <p:nvPicPr>
          <p:cNvPr id="58380" name="Picture 12" descr="BD1515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052513"/>
            <a:ext cx="8424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971600" y="1412776"/>
            <a:ext cx="7920880" cy="2308324"/>
          </a:xfrm>
          <a:prstGeom prst="rect">
            <a:avLst/>
          </a:prstGeom>
          <a:noFill/>
        </p:spPr>
        <p:txBody>
          <a:bodyPr wrap="square" rtlCol="0">
            <a:spAutoFit/>
          </a:bodyPr>
          <a:lstStyle/>
          <a:p>
            <a:pPr marL="457200" indent="-457200">
              <a:buAutoNum type="arabicPeriod"/>
            </a:pPr>
            <a:r>
              <a:rPr lang="en-GB" sz="2000" i="1" dirty="0"/>
              <a:t>A data processing system comprising;</a:t>
            </a:r>
          </a:p>
          <a:p>
            <a:r>
              <a:rPr lang="en-GB" sz="2000" i="1" dirty="0"/>
              <a:t>	a receiver configured to receive a message comprising sales data of a plurality of products;</a:t>
            </a:r>
          </a:p>
          <a:p>
            <a:r>
              <a:rPr lang="en-GB" sz="2000" i="1" dirty="0"/>
              <a:t>	a processor configured to analyse the sales data to identify a sales pattern using a statistical technique; and</a:t>
            </a:r>
          </a:p>
          <a:p>
            <a:r>
              <a:rPr lang="en-GB" sz="2000" i="1" dirty="0"/>
              <a:t>identify a subset of the plurality of products using the sales pattern.</a:t>
            </a:r>
          </a:p>
          <a:p>
            <a:endParaRPr lang="en-GB" sz="2000" dirty="0"/>
          </a:p>
        </p:txBody>
      </p:sp>
      <p:cxnSp>
        <p:nvCxnSpPr>
          <p:cNvPr id="4" name="Straight Connector 3"/>
          <p:cNvCxnSpPr/>
          <p:nvPr/>
        </p:nvCxnSpPr>
        <p:spPr bwMode="auto">
          <a:xfrm>
            <a:off x="8172400" y="1916832"/>
            <a:ext cx="693608"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1619672" y="2276872"/>
            <a:ext cx="2664296"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6228184" y="2560507"/>
            <a:ext cx="1224136" cy="6431"/>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259632" y="2852936"/>
            <a:ext cx="648072"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2843808" y="2852936"/>
            <a:ext cx="3024336"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2951820" y="3140968"/>
            <a:ext cx="5504793"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p:cNvSpPr txBox="1"/>
          <p:nvPr/>
        </p:nvSpPr>
        <p:spPr>
          <a:xfrm>
            <a:off x="1691680" y="3629988"/>
            <a:ext cx="7200800" cy="2554545"/>
          </a:xfrm>
          <a:prstGeom prst="rect">
            <a:avLst/>
          </a:prstGeom>
          <a:noFill/>
        </p:spPr>
        <p:txBody>
          <a:bodyPr wrap="square" rtlCol="0">
            <a:spAutoFit/>
          </a:bodyPr>
          <a:lstStyle/>
          <a:p>
            <a:pPr marL="342900" indent="-342900">
              <a:buFont typeface="Arial" panose="020B0604020202020204" pitchFamily="34" charset="0"/>
              <a:buChar char="•"/>
            </a:pPr>
            <a:r>
              <a:rPr lang="en-GB" sz="2000" dirty="0">
                <a:solidFill>
                  <a:srgbClr val="FF0000"/>
                </a:solidFill>
              </a:rPr>
              <a:t>Ignore any non-technical subject matter when assessing obviousness</a:t>
            </a:r>
          </a:p>
          <a:p>
            <a:pPr marL="342900" indent="-342900">
              <a:buFont typeface="Arial" panose="020B0604020202020204" pitchFamily="34" charset="0"/>
              <a:buChar char="•"/>
            </a:pPr>
            <a:endParaRPr lang="en-GB" sz="2000" dirty="0">
              <a:solidFill>
                <a:srgbClr val="FF0000"/>
              </a:solidFill>
            </a:endParaRPr>
          </a:p>
          <a:p>
            <a:pPr marL="342900" indent="-342900">
              <a:buFont typeface="Arial" panose="020B0604020202020204" pitchFamily="34" charset="0"/>
              <a:buChar char="•"/>
            </a:pPr>
            <a:r>
              <a:rPr lang="en-GB" sz="2000" dirty="0">
                <a:solidFill>
                  <a:srgbClr val="FF0000"/>
                </a:solidFill>
              </a:rPr>
              <a:t>Sales data is non-technical</a:t>
            </a:r>
          </a:p>
          <a:p>
            <a:pPr marL="342900" indent="-342900">
              <a:buFont typeface="Arial" panose="020B0604020202020204" pitchFamily="34" charset="0"/>
              <a:buChar char="•"/>
            </a:pPr>
            <a:endParaRPr lang="en-GB" sz="2000" dirty="0">
              <a:solidFill>
                <a:srgbClr val="FF0000"/>
              </a:solidFill>
            </a:endParaRPr>
          </a:p>
          <a:p>
            <a:pPr marL="342900" indent="-342900">
              <a:buFont typeface="Arial" panose="020B0604020202020204" pitchFamily="34" charset="0"/>
              <a:buChar char="•"/>
            </a:pPr>
            <a:r>
              <a:rPr lang="en-GB" sz="2000" dirty="0">
                <a:solidFill>
                  <a:srgbClr val="FF0000"/>
                </a:solidFill>
              </a:rPr>
              <a:t>Statistical technique is just a mathematical method</a:t>
            </a:r>
          </a:p>
          <a:p>
            <a:pPr marL="342900" indent="-342900">
              <a:buFont typeface="Arial" panose="020B0604020202020204" pitchFamily="34" charset="0"/>
              <a:buChar char="•"/>
            </a:pPr>
            <a:endParaRPr lang="en-GB" sz="2000" dirty="0">
              <a:solidFill>
                <a:srgbClr val="FF0000"/>
              </a:solidFill>
            </a:endParaRPr>
          </a:p>
          <a:p>
            <a:pPr marL="342900" indent="-342900">
              <a:buFont typeface="Arial" panose="020B0604020202020204" pitchFamily="34" charset="0"/>
              <a:buChar char="•"/>
            </a:pPr>
            <a:r>
              <a:rPr lang="en-GB" sz="2000" dirty="0">
                <a:solidFill>
                  <a:srgbClr val="FF0000"/>
                </a:solidFill>
              </a:rPr>
              <a:t>The plurality of products is business related</a:t>
            </a:r>
          </a:p>
        </p:txBody>
      </p:sp>
    </p:spTree>
    <p:extLst>
      <p:ext uri="{BB962C8B-B14F-4D97-AF65-F5344CB8AC3E}">
        <p14:creationId xmlns:p14="http://schemas.microsoft.com/office/powerpoint/2010/main" val="4238989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hord 16"/>
          <p:cNvSpPr/>
          <p:nvPr/>
        </p:nvSpPr>
        <p:spPr>
          <a:xfrm>
            <a:off x="2897268" y="2660873"/>
            <a:ext cx="3016250" cy="3000375"/>
          </a:xfrm>
          <a:prstGeom prst="chord">
            <a:avLst>
              <a:gd name="adj1" fmla="val 16187421"/>
              <a:gd name="adj2" fmla="val 5401488"/>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p>
        </p:txBody>
      </p:sp>
      <p:cxnSp>
        <p:nvCxnSpPr>
          <p:cNvPr id="5" name="Straight Connector 4"/>
          <p:cNvCxnSpPr/>
          <p:nvPr/>
        </p:nvCxnSpPr>
        <p:spPr>
          <a:xfrm>
            <a:off x="4373732" y="1417638"/>
            <a:ext cx="0" cy="5265737"/>
          </a:xfrm>
          <a:prstGeom prst="line">
            <a:avLst/>
          </a:prstGeom>
          <a:ln w="57150"/>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453459" y="1417638"/>
            <a:ext cx="3285130" cy="523220"/>
          </a:xfrm>
          <a:prstGeom prst="rect">
            <a:avLst/>
          </a:prstGeom>
          <a:noFill/>
        </p:spPr>
        <p:txBody>
          <a:bodyPr wrap="none" rtlCol="0">
            <a:spAutoFit/>
          </a:bodyPr>
          <a:lstStyle/>
          <a:p>
            <a:r>
              <a:rPr lang="en-US" sz="2800" dirty="0"/>
              <a:t>Technical character</a:t>
            </a:r>
          </a:p>
        </p:txBody>
      </p:sp>
      <p:sp>
        <p:nvSpPr>
          <p:cNvPr id="9" name="TextBox 8"/>
          <p:cNvSpPr txBox="1"/>
          <p:nvPr/>
        </p:nvSpPr>
        <p:spPr>
          <a:xfrm>
            <a:off x="4914761" y="1415460"/>
            <a:ext cx="3985386" cy="523220"/>
          </a:xfrm>
          <a:prstGeom prst="rect">
            <a:avLst/>
          </a:prstGeom>
          <a:noFill/>
        </p:spPr>
        <p:txBody>
          <a:bodyPr wrap="none" rtlCol="0">
            <a:spAutoFit/>
          </a:bodyPr>
          <a:lstStyle/>
          <a:p>
            <a:r>
              <a:rPr lang="en-US" sz="2800" dirty="0"/>
              <a:t>Non-technical character</a:t>
            </a:r>
          </a:p>
        </p:txBody>
      </p:sp>
      <p:sp>
        <p:nvSpPr>
          <p:cNvPr id="10" name="Chord 9"/>
          <p:cNvSpPr/>
          <p:nvPr/>
        </p:nvSpPr>
        <p:spPr>
          <a:xfrm>
            <a:off x="2852686" y="2660873"/>
            <a:ext cx="3016250" cy="3000375"/>
          </a:xfrm>
          <a:prstGeom prst="chord">
            <a:avLst>
              <a:gd name="adj1" fmla="val 5417170"/>
              <a:gd name="adj2" fmla="val 16200000"/>
            </a:avLst>
          </a:prstGeom>
          <a:solidFill>
            <a:srgbClr val="C000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b="1" dirty="0">
                <a:ln>
                  <a:solidFill>
                    <a:schemeClr val="tx1"/>
                  </a:solidFill>
                </a:ln>
                <a:solidFill>
                  <a:schemeClr val="accent3"/>
                </a:solidFill>
              </a:rPr>
              <a:t>Claim</a:t>
            </a:r>
            <a:endParaRPr lang="en-US" sz="2800" b="1" dirty="0">
              <a:ln>
                <a:solidFill>
                  <a:schemeClr val="tx1"/>
                </a:solidFill>
              </a:ln>
              <a:solidFill>
                <a:schemeClr val="accent3"/>
              </a:solidFill>
            </a:endParaRPr>
          </a:p>
        </p:txBody>
      </p:sp>
      <p:cxnSp>
        <p:nvCxnSpPr>
          <p:cNvPr id="7" name="Straight Arrow Connector 6"/>
          <p:cNvCxnSpPr>
            <a:cxnSpLocks/>
          </p:cNvCxnSpPr>
          <p:nvPr/>
        </p:nvCxnSpPr>
        <p:spPr>
          <a:xfrm>
            <a:off x="2258759" y="4149080"/>
            <a:ext cx="1111865" cy="0"/>
          </a:xfrm>
          <a:prstGeom prst="straightConnector1">
            <a:avLst/>
          </a:prstGeom>
          <a:ln w="50800">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20313" y="3466963"/>
            <a:ext cx="2400428" cy="1384995"/>
          </a:xfrm>
          <a:prstGeom prst="rect">
            <a:avLst/>
          </a:prstGeom>
          <a:noFill/>
        </p:spPr>
        <p:txBody>
          <a:bodyPr wrap="square" rtlCol="0">
            <a:spAutoFit/>
          </a:bodyPr>
          <a:lstStyle/>
          <a:p>
            <a:r>
              <a:rPr lang="en-US" sz="2800" dirty="0"/>
              <a:t>Used to assess  inventive step</a:t>
            </a:r>
          </a:p>
        </p:txBody>
      </p:sp>
      <p:cxnSp>
        <p:nvCxnSpPr>
          <p:cNvPr id="20" name="Straight Arrow Connector 19"/>
          <p:cNvCxnSpPr/>
          <p:nvPr/>
        </p:nvCxnSpPr>
        <p:spPr>
          <a:xfrm>
            <a:off x="1146047" y="2084915"/>
            <a:ext cx="1668645" cy="0"/>
          </a:xfrm>
          <a:prstGeom prst="straightConnector1">
            <a:avLst/>
          </a:prstGeom>
          <a:ln w="38100">
            <a:solidFill>
              <a:schemeClr val="tx2"/>
            </a:solidFill>
            <a:headEnd type="arrow" w="lg" len="lg"/>
            <a:tailEnd type="none" w="lg" len="lg"/>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6133426" y="2084915"/>
            <a:ext cx="1668645" cy="0"/>
          </a:xfrm>
          <a:prstGeom prst="straightConnector1">
            <a:avLst/>
          </a:prstGeom>
          <a:ln w="38100">
            <a:solidFill>
              <a:schemeClr val="tx2"/>
            </a:solidFill>
            <a:headEnd type="none" w="lg" len="lg"/>
            <a:tailEnd type="arrow" w="lg" len="lg"/>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6601857" y="3241139"/>
            <a:ext cx="2400428" cy="1815882"/>
          </a:xfrm>
          <a:prstGeom prst="rect">
            <a:avLst/>
          </a:prstGeom>
          <a:noFill/>
        </p:spPr>
        <p:txBody>
          <a:bodyPr wrap="square" rtlCol="0">
            <a:spAutoFit/>
          </a:bodyPr>
          <a:lstStyle/>
          <a:p>
            <a:r>
              <a:rPr lang="en-US" sz="2800" dirty="0"/>
              <a:t>Unable to support presence of inventive step</a:t>
            </a:r>
          </a:p>
        </p:txBody>
      </p:sp>
      <p:sp>
        <p:nvSpPr>
          <p:cNvPr id="15" name="TextBox 1">
            <a:extLst>
              <a:ext uri="{FF2B5EF4-FFF2-40B4-BE49-F238E27FC236}">
                <a16:creationId xmlns:a16="http://schemas.microsoft.com/office/drawing/2014/main" xmlns="" id="{9EE1ABED-9E4C-4940-A66C-C76C4053D2F4}"/>
              </a:ext>
            </a:extLst>
          </p:cNvPr>
          <p:cNvSpPr txBox="1">
            <a:spLocks noChangeArrowheads="1"/>
          </p:cNvSpPr>
          <p:nvPr/>
        </p:nvSpPr>
        <p:spPr bwMode="auto">
          <a:xfrm>
            <a:off x="323850" y="549275"/>
            <a:ext cx="2879725"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b="1" dirty="0"/>
              <a:t>Inventive step</a:t>
            </a:r>
            <a:endParaRPr lang="en-GB" altLang="en-US" sz="2400" dirty="0"/>
          </a:p>
        </p:txBody>
      </p:sp>
      <p:cxnSp>
        <p:nvCxnSpPr>
          <p:cNvPr id="16" name="Straight Arrow Connector 15">
            <a:extLst>
              <a:ext uri="{FF2B5EF4-FFF2-40B4-BE49-F238E27FC236}">
                <a16:creationId xmlns:a16="http://schemas.microsoft.com/office/drawing/2014/main" xmlns="" id="{79F86838-98D0-473C-B2B6-4CF00B41BCCE}"/>
              </a:ext>
            </a:extLst>
          </p:cNvPr>
          <p:cNvCxnSpPr>
            <a:cxnSpLocks/>
          </p:cNvCxnSpPr>
          <p:nvPr/>
        </p:nvCxnSpPr>
        <p:spPr>
          <a:xfrm>
            <a:off x="5357585" y="4149080"/>
            <a:ext cx="1111865" cy="0"/>
          </a:xfrm>
          <a:prstGeom prst="straightConnector1">
            <a:avLst/>
          </a:prstGeom>
          <a:ln w="50800">
            <a:solidFill>
              <a:schemeClr val="tx1"/>
            </a:solidFill>
            <a:headEnd type="triangle" w="lg" len="lg"/>
            <a:tailEnd type="non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2770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a:extLst>
              <a:ext uri="{FF2B5EF4-FFF2-40B4-BE49-F238E27FC236}">
                <a16:creationId xmlns:a16="http://schemas.microsoft.com/office/drawing/2014/main" xmlns="" id="{63B4CFEB-242A-4E49-8963-C0B2EEAA5617}"/>
              </a:ext>
            </a:extLst>
          </p:cNvPr>
          <p:cNvSpPr txBox="1">
            <a:spLocks noChangeArrowheads="1"/>
          </p:cNvSpPr>
          <p:nvPr/>
        </p:nvSpPr>
        <p:spPr bwMode="auto">
          <a:xfrm>
            <a:off x="323850" y="549275"/>
            <a:ext cx="691244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b="1" dirty="0"/>
              <a:t>Inventive Step – non-technical features</a:t>
            </a:r>
            <a:endParaRPr lang="en-GB" altLang="en-US" sz="2400" dirty="0"/>
          </a:p>
        </p:txBody>
      </p:sp>
      <p:pic>
        <p:nvPicPr>
          <p:cNvPr id="1026" name="Picture 2" descr="Image result for ignore this sign">
            <a:extLst>
              <a:ext uri="{FF2B5EF4-FFF2-40B4-BE49-F238E27FC236}">
                <a16:creationId xmlns:a16="http://schemas.microsoft.com/office/drawing/2014/main" xmlns="" id="{979CF4F5-9428-46B8-B64A-FCC6B78BEA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780434"/>
            <a:ext cx="5384273" cy="3160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284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56792"/>
            <a:ext cx="7886700" cy="4351338"/>
          </a:xfrm>
        </p:spPr>
        <p:txBody>
          <a:bodyPr>
            <a:noAutofit/>
          </a:bodyPr>
          <a:lstStyle/>
          <a:p>
            <a:r>
              <a:rPr lang="en-US" sz="2800" dirty="0"/>
              <a:t>Legal requirements:</a:t>
            </a:r>
          </a:p>
          <a:p>
            <a:pPr marL="971550" lvl="1" indent="-514350">
              <a:buFont typeface="+mj-lt"/>
              <a:buAutoNum type="arabicPeriod"/>
            </a:pPr>
            <a:r>
              <a:rPr lang="en-US" dirty="0"/>
              <a:t>Claims define the subject-matter for which protection is sought.</a:t>
            </a:r>
          </a:p>
          <a:p>
            <a:pPr marL="971550" lvl="1" indent="-514350">
              <a:buFont typeface="+mj-lt"/>
              <a:buAutoNum type="arabicPeriod"/>
            </a:pPr>
            <a:r>
              <a:rPr lang="en-US" dirty="0"/>
              <a:t>Must be clear, concise and supported by the description.</a:t>
            </a:r>
          </a:p>
          <a:p>
            <a:r>
              <a:rPr lang="en-US" sz="2800" u="sng" dirty="0"/>
              <a:t>Sufficient </a:t>
            </a:r>
            <a:r>
              <a:rPr lang="en-US" sz="2800" dirty="0"/>
              <a:t>disclosure of algorithms and specialized functions.</a:t>
            </a:r>
          </a:p>
          <a:p>
            <a:r>
              <a:rPr lang="en-US" sz="2800" dirty="0"/>
              <a:t>Avoid “black boxes” and buzz words if these place an undue burden on working the invention.</a:t>
            </a:r>
          </a:p>
          <a:p>
            <a:endParaRPr lang="en-US" sz="2800" dirty="0"/>
          </a:p>
          <a:p>
            <a:endParaRPr lang="en-US" sz="2800" dirty="0"/>
          </a:p>
          <a:p>
            <a:endParaRPr lang="en-US" sz="2800" dirty="0"/>
          </a:p>
        </p:txBody>
      </p:sp>
      <p:sp>
        <p:nvSpPr>
          <p:cNvPr id="4" name="TextBox 1">
            <a:extLst>
              <a:ext uri="{FF2B5EF4-FFF2-40B4-BE49-F238E27FC236}">
                <a16:creationId xmlns:a16="http://schemas.microsoft.com/office/drawing/2014/main" xmlns="" id="{57F09C78-4A5C-45B2-BE72-C814C88A65C3}"/>
              </a:ext>
            </a:extLst>
          </p:cNvPr>
          <p:cNvSpPr txBox="1">
            <a:spLocks noChangeArrowheads="1"/>
          </p:cNvSpPr>
          <p:nvPr/>
        </p:nvSpPr>
        <p:spPr bwMode="auto">
          <a:xfrm>
            <a:off x="323850" y="549275"/>
            <a:ext cx="489622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b="1" dirty="0"/>
              <a:t>Key aspects of disclosure</a:t>
            </a:r>
            <a:endParaRPr lang="en-GB" altLang="en-US" sz="2400" dirty="0"/>
          </a:p>
        </p:txBody>
      </p:sp>
    </p:spTree>
    <p:extLst>
      <p:ext uri="{BB962C8B-B14F-4D97-AF65-F5344CB8AC3E}">
        <p14:creationId xmlns:p14="http://schemas.microsoft.com/office/powerpoint/2010/main" val="1352297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xmlns="" id="{A801A426-6010-4B17-AB31-FDBEE8A2921F}"/>
              </a:ext>
            </a:extLst>
          </p:cNvPr>
          <p:cNvSpPr txBox="1">
            <a:spLocks noChangeArrowheads="1"/>
          </p:cNvSpPr>
          <p:nvPr/>
        </p:nvSpPr>
        <p:spPr bwMode="auto">
          <a:xfrm>
            <a:off x="323850" y="549275"/>
            <a:ext cx="892867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b="1" dirty="0"/>
              <a:t>Example patent </a:t>
            </a:r>
            <a:endParaRPr lang="en-GB" altLang="en-US" sz="2400" dirty="0"/>
          </a:p>
        </p:txBody>
      </p:sp>
      <p:sp>
        <p:nvSpPr>
          <p:cNvPr id="9" name="Content Placeholder 8">
            <a:extLst>
              <a:ext uri="{FF2B5EF4-FFF2-40B4-BE49-F238E27FC236}">
                <a16:creationId xmlns:a16="http://schemas.microsoft.com/office/drawing/2014/main" xmlns="" id="{32488317-2C80-47B4-A6C0-46F49560FA17}"/>
              </a:ext>
            </a:extLst>
          </p:cNvPr>
          <p:cNvSpPr>
            <a:spLocks noGrp="1"/>
          </p:cNvSpPr>
          <p:nvPr>
            <p:ph idx="1"/>
          </p:nvPr>
        </p:nvSpPr>
        <p:spPr/>
        <p:txBody>
          <a:bodyPr/>
          <a:lstStyle/>
          <a:p>
            <a:pPr marL="0" indent="0">
              <a:buNone/>
            </a:pPr>
            <a:r>
              <a:rPr lang="en-US" sz="2800" dirty="0"/>
              <a:t>RECURRENT NEURAL NETWORKS FOR DATA ITEM GENERATION (EP 3 054 403 B1)</a:t>
            </a:r>
          </a:p>
          <a:p>
            <a:endParaRPr lang="en-US" sz="2000" dirty="0"/>
          </a:p>
          <a:p>
            <a:r>
              <a:rPr lang="en-US" sz="2000" dirty="0"/>
              <a:t>A system implementing a deep recurrent attentive writer neural network architecture for data item generation. </a:t>
            </a:r>
          </a:p>
          <a:p>
            <a:r>
              <a:rPr lang="en-US" sz="2000" dirty="0"/>
              <a:t>Combines a spatial attention mechanism that mimics the foveation of the human eye with a </a:t>
            </a:r>
            <a:r>
              <a:rPr lang="en-US" sz="2000" u="sng" dirty="0"/>
              <a:t>sequential variational autoencoding framework that enables an iterative construction of complex images. </a:t>
            </a:r>
          </a:p>
          <a:p>
            <a:r>
              <a:rPr lang="en-US" sz="2000" dirty="0"/>
              <a:t>The system may be used to generate high quality images that cannot be distinguished from real data with the naked eye.</a:t>
            </a:r>
          </a:p>
          <a:p>
            <a:endParaRPr lang="en-US" sz="2800" dirty="0"/>
          </a:p>
          <a:p>
            <a:endParaRPr lang="en-GB" sz="2800" dirty="0"/>
          </a:p>
        </p:txBody>
      </p:sp>
    </p:spTree>
    <p:extLst>
      <p:ext uri="{BB962C8B-B14F-4D97-AF65-F5344CB8AC3E}">
        <p14:creationId xmlns:p14="http://schemas.microsoft.com/office/powerpoint/2010/main" val="2974613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xmlns="" id="{A801A426-6010-4B17-AB31-FDBEE8A2921F}"/>
              </a:ext>
            </a:extLst>
          </p:cNvPr>
          <p:cNvSpPr txBox="1">
            <a:spLocks noChangeArrowheads="1"/>
          </p:cNvSpPr>
          <p:nvPr/>
        </p:nvSpPr>
        <p:spPr bwMode="auto">
          <a:xfrm>
            <a:off x="323850" y="549275"/>
            <a:ext cx="864063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b="1" dirty="0"/>
              <a:t>Example patent – description &amp; claim language</a:t>
            </a:r>
            <a:endParaRPr lang="en-GB" altLang="en-US" sz="2400" dirty="0"/>
          </a:p>
        </p:txBody>
      </p:sp>
      <p:sp>
        <p:nvSpPr>
          <p:cNvPr id="7" name="TextBox 6">
            <a:extLst>
              <a:ext uri="{FF2B5EF4-FFF2-40B4-BE49-F238E27FC236}">
                <a16:creationId xmlns:a16="http://schemas.microsoft.com/office/drawing/2014/main" xmlns="" id="{1CB71A5E-EDB5-42A8-9443-CF9DDDB31FDE}"/>
              </a:ext>
            </a:extLst>
          </p:cNvPr>
          <p:cNvSpPr txBox="1"/>
          <p:nvPr/>
        </p:nvSpPr>
        <p:spPr>
          <a:xfrm>
            <a:off x="310444" y="6151223"/>
            <a:ext cx="4999061" cy="461665"/>
          </a:xfrm>
          <a:prstGeom prst="rect">
            <a:avLst/>
          </a:prstGeom>
          <a:noFill/>
        </p:spPr>
        <p:txBody>
          <a:bodyPr wrap="none" rtlCol="0">
            <a:spAutoFit/>
          </a:bodyPr>
          <a:lstStyle/>
          <a:p>
            <a:r>
              <a:rPr lang="en-US" sz="1200" dirty="0"/>
              <a:t>Excerpt from EP 3 054 403 B1 </a:t>
            </a:r>
          </a:p>
          <a:p>
            <a:r>
              <a:rPr lang="en-US" sz="1200" i="1" dirty="0"/>
              <a:t>RECURRENT NEURAL NETWORKS FOR DATA ITEM GENERATION</a:t>
            </a:r>
          </a:p>
        </p:txBody>
      </p:sp>
      <p:sp>
        <p:nvSpPr>
          <p:cNvPr id="9" name="Text Placeholder 8">
            <a:extLst>
              <a:ext uri="{FF2B5EF4-FFF2-40B4-BE49-F238E27FC236}">
                <a16:creationId xmlns:a16="http://schemas.microsoft.com/office/drawing/2014/main" xmlns="" id="{C51A3933-2E87-4A6B-9707-A5CEBF64604F}"/>
              </a:ext>
            </a:extLst>
          </p:cNvPr>
          <p:cNvSpPr>
            <a:spLocks noGrp="1"/>
          </p:cNvSpPr>
          <p:nvPr>
            <p:ph type="body" idx="1"/>
          </p:nvPr>
        </p:nvSpPr>
        <p:spPr>
          <a:xfrm>
            <a:off x="630238" y="1340768"/>
            <a:ext cx="3868737" cy="823912"/>
          </a:xfrm>
        </p:spPr>
        <p:txBody>
          <a:bodyPr anchor="ctr"/>
          <a:lstStyle/>
          <a:p>
            <a:pPr algn="ctr"/>
            <a:r>
              <a:rPr lang="en-GB" dirty="0"/>
              <a:t>Description</a:t>
            </a:r>
          </a:p>
        </p:txBody>
      </p:sp>
      <p:sp>
        <p:nvSpPr>
          <p:cNvPr id="10" name="Content Placeholder 9">
            <a:extLst>
              <a:ext uri="{FF2B5EF4-FFF2-40B4-BE49-F238E27FC236}">
                <a16:creationId xmlns:a16="http://schemas.microsoft.com/office/drawing/2014/main" xmlns="" id="{7A12D59A-ADA7-4385-9E7A-027EEF16D1AF}"/>
              </a:ext>
            </a:extLst>
          </p:cNvPr>
          <p:cNvSpPr>
            <a:spLocks noGrp="1"/>
          </p:cNvSpPr>
          <p:nvPr>
            <p:ph sz="half" idx="2"/>
          </p:nvPr>
        </p:nvSpPr>
        <p:spPr>
          <a:xfrm>
            <a:off x="630238" y="2048668"/>
            <a:ext cx="3868737" cy="3684588"/>
          </a:xfrm>
        </p:spPr>
        <p:txBody>
          <a:bodyPr/>
          <a:lstStyle/>
          <a:p>
            <a:pPr marL="0" indent="0">
              <a:buNone/>
            </a:pPr>
            <a:r>
              <a:rPr lang="en-US" sz="1400" dirty="0"/>
              <a:t>By </a:t>
            </a:r>
            <a:r>
              <a:rPr lang="en-US" sz="1400" b="1" dirty="0">
                <a:solidFill>
                  <a:srgbClr val="0070C0"/>
                </a:solidFill>
              </a:rPr>
              <a:t>iteratively constructing scenes through an accumulation of modifications </a:t>
            </a:r>
            <a:r>
              <a:rPr lang="en-US" sz="1400" dirty="0"/>
              <a:t>emitted by a decoder included in the architecture, </a:t>
            </a:r>
            <a:r>
              <a:rPr lang="en-US" sz="1400" b="1" dirty="0">
                <a:solidFill>
                  <a:srgbClr val="00B050"/>
                </a:solidFill>
              </a:rPr>
              <a:t>each of which is observed by an encoder included in the architecture, </a:t>
            </a:r>
            <a:r>
              <a:rPr lang="en-US" sz="1400" dirty="0"/>
              <a:t>the system implementing a deep recurrent attentive writer </a:t>
            </a:r>
            <a:r>
              <a:rPr lang="en-US" sz="1400" b="1" dirty="0">
                <a:solidFill>
                  <a:srgbClr val="FF0000"/>
                </a:solidFill>
              </a:rPr>
              <a:t>neural network architecture </a:t>
            </a:r>
            <a:r>
              <a:rPr lang="en-US" sz="1400" dirty="0"/>
              <a:t>may </a:t>
            </a:r>
            <a:r>
              <a:rPr lang="en-US" sz="1400" b="1" dirty="0">
                <a:solidFill>
                  <a:srgbClr val="7030A0"/>
                </a:solidFill>
              </a:rPr>
              <a:t>selectively attend </a:t>
            </a:r>
            <a:r>
              <a:rPr lang="en-US" sz="1400" dirty="0"/>
              <a:t>to particular parts of a scene whilst ignoring others, thus improving the visual structure of a constructed image.</a:t>
            </a:r>
            <a:endParaRPr lang="en-GB" sz="1400" dirty="0"/>
          </a:p>
        </p:txBody>
      </p:sp>
      <p:sp>
        <p:nvSpPr>
          <p:cNvPr id="11" name="Text Placeholder 10">
            <a:extLst>
              <a:ext uri="{FF2B5EF4-FFF2-40B4-BE49-F238E27FC236}">
                <a16:creationId xmlns:a16="http://schemas.microsoft.com/office/drawing/2014/main" xmlns="" id="{2FD175D3-84DF-42A6-B604-D7034003E365}"/>
              </a:ext>
            </a:extLst>
          </p:cNvPr>
          <p:cNvSpPr>
            <a:spLocks noGrp="1"/>
          </p:cNvSpPr>
          <p:nvPr>
            <p:ph type="body" sz="quarter" idx="3"/>
          </p:nvPr>
        </p:nvSpPr>
        <p:spPr>
          <a:xfrm>
            <a:off x="4629150" y="1340768"/>
            <a:ext cx="3887788" cy="823912"/>
          </a:xfrm>
        </p:spPr>
        <p:txBody>
          <a:bodyPr anchor="ctr"/>
          <a:lstStyle/>
          <a:p>
            <a:pPr algn="ctr"/>
            <a:r>
              <a:rPr lang="en-GB" dirty="0"/>
              <a:t>Claim</a:t>
            </a:r>
          </a:p>
        </p:txBody>
      </p:sp>
      <p:sp>
        <p:nvSpPr>
          <p:cNvPr id="12" name="Content Placeholder 11">
            <a:extLst>
              <a:ext uri="{FF2B5EF4-FFF2-40B4-BE49-F238E27FC236}">
                <a16:creationId xmlns:a16="http://schemas.microsoft.com/office/drawing/2014/main" xmlns="" id="{B827C05C-6B65-40EA-9124-4E4252C0C4F1}"/>
              </a:ext>
            </a:extLst>
          </p:cNvPr>
          <p:cNvSpPr>
            <a:spLocks noGrp="1"/>
          </p:cNvSpPr>
          <p:nvPr>
            <p:ph sz="quarter" idx="4"/>
          </p:nvPr>
        </p:nvSpPr>
        <p:spPr>
          <a:xfrm>
            <a:off x="4629150" y="2048668"/>
            <a:ext cx="3887788" cy="3684588"/>
          </a:xfrm>
        </p:spPr>
        <p:txBody>
          <a:bodyPr/>
          <a:lstStyle/>
          <a:p>
            <a:pPr marL="0" indent="0">
              <a:buNone/>
            </a:pPr>
            <a:r>
              <a:rPr lang="en-US" sz="1400" dirty="0"/>
              <a:t>A </a:t>
            </a:r>
            <a:r>
              <a:rPr lang="en-US" sz="1400" b="1" dirty="0">
                <a:solidFill>
                  <a:srgbClr val="FF0000"/>
                </a:solidFill>
              </a:rPr>
              <a:t>neural network system </a:t>
            </a:r>
            <a:r>
              <a:rPr lang="en-US" sz="1400" dirty="0"/>
              <a:t>implemented by one or more computers, the neural network system comprising:</a:t>
            </a:r>
          </a:p>
          <a:p>
            <a:pPr marL="0" indent="0">
              <a:buNone/>
            </a:pPr>
            <a:r>
              <a:rPr lang="en-US" sz="1400" dirty="0"/>
              <a:t>	an </a:t>
            </a:r>
            <a:r>
              <a:rPr lang="en-US" sz="1400" b="1" dirty="0">
                <a:solidFill>
                  <a:srgbClr val="00B050"/>
                </a:solidFill>
              </a:rPr>
              <a:t>encoder neural network</a:t>
            </a:r>
            <a:r>
              <a:rPr lang="en-US" sz="1400" dirty="0"/>
              <a:t>, wherein the encoder neural network is a recurrent neural network that is configured to, for each input data item processed by the encoder neural network </a:t>
            </a:r>
            <a:r>
              <a:rPr lang="en-US" sz="1400" b="1" dirty="0">
                <a:solidFill>
                  <a:srgbClr val="0070C0"/>
                </a:solidFill>
              </a:rPr>
              <a:t>and at each time step of a plurality steps</a:t>
            </a:r>
            <a:r>
              <a:rPr lang="en-US" sz="1400" dirty="0">
                <a:solidFill>
                  <a:srgbClr val="0070C0"/>
                </a:solidFill>
              </a:rPr>
              <a:t>:</a:t>
            </a:r>
          </a:p>
          <a:p>
            <a:pPr marL="0" indent="0">
              <a:buNone/>
            </a:pPr>
            <a:r>
              <a:rPr lang="en-US" sz="1400" dirty="0"/>
              <a:t>	</a:t>
            </a:r>
            <a:r>
              <a:rPr lang="en-US" sz="1400" b="1" dirty="0">
                <a:solidFill>
                  <a:srgbClr val="7030A0"/>
                </a:solidFill>
              </a:rPr>
              <a:t>receive a glimpse </a:t>
            </a:r>
            <a:r>
              <a:rPr lang="en-US" sz="1400" dirty="0"/>
              <a:t>captured by reading from the input data item,</a:t>
            </a:r>
          </a:p>
          <a:p>
            <a:pPr marL="0" indent="0">
              <a:buNone/>
            </a:pPr>
            <a:r>
              <a:rPr lang="en-US" sz="1400" dirty="0"/>
              <a:t>	receive a decoder hidden state vector of a decoder neural network for the preceding time step, and</a:t>
            </a:r>
          </a:p>
          <a:p>
            <a:pPr marL="0" indent="0">
              <a:buNone/>
            </a:pPr>
            <a:r>
              <a:rPr lang="en-US" sz="1400" dirty="0"/>
              <a:t>	process the glimpse…;</a:t>
            </a:r>
          </a:p>
          <a:p>
            <a:pPr marL="0" indent="0">
              <a:buNone/>
            </a:pPr>
            <a:r>
              <a:rPr lang="en-US" sz="1400" dirty="0"/>
              <a:t>	a decoder neural network, wherein the decoder neural network…..</a:t>
            </a:r>
            <a:endParaRPr lang="en-GB" sz="1400" dirty="0"/>
          </a:p>
        </p:txBody>
      </p:sp>
    </p:spTree>
    <p:extLst>
      <p:ext uri="{BB962C8B-B14F-4D97-AF65-F5344CB8AC3E}">
        <p14:creationId xmlns:p14="http://schemas.microsoft.com/office/powerpoint/2010/main" val="2608234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b="1" dirty="0"/>
              <a:t>Relevant to inventive step and disclosure (sufficiency &amp; clarity).</a:t>
            </a:r>
          </a:p>
          <a:p>
            <a:r>
              <a:rPr lang="en-US" sz="2800" dirty="0"/>
              <a:t>Skilled in the field.</a:t>
            </a:r>
          </a:p>
          <a:p>
            <a:r>
              <a:rPr lang="en-US" sz="2800" dirty="0"/>
              <a:t>Average knowledge and ability.</a:t>
            </a:r>
          </a:p>
          <a:p>
            <a:r>
              <a:rPr lang="en-US" sz="2800" dirty="0"/>
              <a:t>Not creative, yet involved in technology development.</a:t>
            </a:r>
          </a:p>
          <a:p>
            <a:r>
              <a:rPr lang="en-US" sz="2800" dirty="0"/>
              <a:t>Can conduct routine work and experimentation, </a:t>
            </a:r>
            <a:r>
              <a:rPr lang="en-US" sz="2800" u="sng" dirty="0"/>
              <a:t>including the use of AI tools.</a:t>
            </a:r>
          </a:p>
          <a:p>
            <a:r>
              <a:rPr lang="en-US" sz="2800" u="sng" dirty="0"/>
              <a:t>May comprise a team</a:t>
            </a:r>
            <a:r>
              <a:rPr lang="en-US" sz="2800" dirty="0"/>
              <a:t>.</a:t>
            </a:r>
          </a:p>
          <a:p>
            <a:endParaRPr lang="en-US" sz="2800" dirty="0"/>
          </a:p>
        </p:txBody>
      </p:sp>
      <p:sp>
        <p:nvSpPr>
          <p:cNvPr id="6" name="TextBox 1">
            <a:extLst>
              <a:ext uri="{FF2B5EF4-FFF2-40B4-BE49-F238E27FC236}">
                <a16:creationId xmlns:a16="http://schemas.microsoft.com/office/drawing/2014/main" xmlns="" id="{DFDAAD39-E386-4B4F-9B88-907A08D0C848}"/>
              </a:ext>
            </a:extLst>
          </p:cNvPr>
          <p:cNvSpPr txBox="1">
            <a:spLocks noChangeArrowheads="1"/>
          </p:cNvSpPr>
          <p:nvPr/>
        </p:nvSpPr>
        <p:spPr bwMode="auto">
          <a:xfrm>
            <a:off x="323850" y="549275"/>
            <a:ext cx="78867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b="1" dirty="0"/>
              <a:t>Awareness of the skilled person</a:t>
            </a:r>
            <a:endParaRPr lang="en-GB" altLang="en-US" sz="2400" dirty="0"/>
          </a:p>
        </p:txBody>
      </p:sp>
    </p:spTree>
    <p:extLst>
      <p:ext uri="{BB962C8B-B14F-4D97-AF65-F5344CB8AC3E}">
        <p14:creationId xmlns:p14="http://schemas.microsoft.com/office/powerpoint/2010/main" val="3466963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800" dirty="0"/>
              <a:t>“The right to a European patent shall belong to the inventor or his successor in title. If the inventor is an employee, the right to a European patent shall be determined in accordance with the law of the State in which the employee is mainly employed</a:t>
            </a:r>
            <a:r>
              <a:rPr lang="mr-IN" sz="2800" dirty="0"/>
              <a:t>…</a:t>
            </a:r>
            <a:r>
              <a:rPr lang="en-GB" sz="2800" dirty="0"/>
              <a:t>”</a:t>
            </a:r>
          </a:p>
          <a:p>
            <a:pPr marL="0" indent="0">
              <a:buNone/>
            </a:pPr>
            <a:r>
              <a:rPr lang="en-US" sz="2800" i="1" dirty="0"/>
              <a:t>Art. 60 EPC </a:t>
            </a:r>
          </a:p>
          <a:p>
            <a:pPr marL="0" indent="0">
              <a:buNone/>
            </a:pPr>
            <a:endParaRPr lang="en-US" sz="2800" dirty="0"/>
          </a:p>
          <a:p>
            <a:pPr marL="0" indent="0" algn="ctr">
              <a:buNone/>
            </a:pPr>
            <a:r>
              <a:rPr lang="en-US" sz="2800" b="1" dirty="0"/>
              <a:t>Inventor = natural person</a:t>
            </a:r>
          </a:p>
        </p:txBody>
      </p:sp>
      <p:sp>
        <p:nvSpPr>
          <p:cNvPr id="6" name="TextBox 1">
            <a:extLst>
              <a:ext uri="{FF2B5EF4-FFF2-40B4-BE49-F238E27FC236}">
                <a16:creationId xmlns:a16="http://schemas.microsoft.com/office/drawing/2014/main" xmlns="" id="{16DDBF00-E099-44D5-8D96-95FC5E284939}"/>
              </a:ext>
            </a:extLst>
          </p:cNvPr>
          <p:cNvSpPr txBox="1">
            <a:spLocks noChangeArrowheads="1"/>
          </p:cNvSpPr>
          <p:nvPr/>
        </p:nvSpPr>
        <p:spPr bwMode="auto">
          <a:xfrm>
            <a:off x="323850" y="549275"/>
            <a:ext cx="2879725"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b="1" dirty="0"/>
              <a:t>Inventorship</a:t>
            </a:r>
            <a:endParaRPr lang="en-GB" altLang="en-US" sz="2400" dirty="0"/>
          </a:p>
        </p:txBody>
      </p:sp>
    </p:spTree>
    <p:extLst>
      <p:ext uri="{BB962C8B-B14F-4D97-AF65-F5344CB8AC3E}">
        <p14:creationId xmlns:p14="http://schemas.microsoft.com/office/powerpoint/2010/main" val="164728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323850" y="549275"/>
            <a:ext cx="2879725"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b="1" dirty="0"/>
              <a:t>Overview</a:t>
            </a:r>
            <a:endParaRPr lang="en-GB" altLang="en-US" sz="2400" dirty="0"/>
          </a:p>
        </p:txBody>
      </p:sp>
      <p:sp>
        <p:nvSpPr>
          <p:cNvPr id="3" name="Content Placeholder 2">
            <a:extLst>
              <a:ext uri="{FF2B5EF4-FFF2-40B4-BE49-F238E27FC236}">
                <a16:creationId xmlns:a16="http://schemas.microsoft.com/office/drawing/2014/main" xmlns="" id="{9E5A045D-B282-4099-8B73-7A48A3E1F525}"/>
              </a:ext>
            </a:extLst>
          </p:cNvPr>
          <p:cNvSpPr>
            <a:spLocks noGrp="1"/>
          </p:cNvSpPr>
          <p:nvPr>
            <p:ph idx="1"/>
          </p:nvPr>
        </p:nvSpPr>
        <p:spPr/>
        <p:txBody>
          <a:bodyPr/>
          <a:lstStyle/>
          <a:p>
            <a:r>
              <a:rPr lang="en-US" sz="2800" dirty="0"/>
              <a:t>The importance of artificial intelligence </a:t>
            </a:r>
            <a:endParaRPr lang="en-US" sz="2800" dirty="0">
              <a:solidFill>
                <a:schemeClr val="bg1">
                  <a:lumMod val="50000"/>
                </a:schemeClr>
              </a:solidFill>
            </a:endParaRPr>
          </a:p>
          <a:p>
            <a:endParaRPr lang="en-US" sz="2800" dirty="0"/>
          </a:p>
          <a:p>
            <a:r>
              <a:rPr lang="en-US" sz="2800" dirty="0"/>
              <a:t>Protecting IP of artificial intelligence in Europe</a:t>
            </a:r>
          </a:p>
          <a:p>
            <a:endParaRPr lang="en-US" sz="2800" dirty="0"/>
          </a:p>
          <a:p>
            <a:r>
              <a:rPr lang="en-US" sz="2800" dirty="0"/>
              <a:t>Trends</a:t>
            </a:r>
          </a:p>
          <a:p>
            <a:endParaRPr lang="en-GB"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p:spPr>
        <p:txBody>
          <a:bodyPr/>
          <a:lstStyle/>
          <a:p>
            <a:r>
              <a:rPr lang="en-US" sz="2800" b="1" dirty="0"/>
              <a:t>EPO - Must be filed within nine months of the publication of the mention that the patent has been granted.</a:t>
            </a:r>
          </a:p>
          <a:p>
            <a:r>
              <a:rPr lang="en-US" sz="2800" dirty="0"/>
              <a:t>Opposition grounds:</a:t>
            </a:r>
          </a:p>
          <a:p>
            <a:pPr lvl="1"/>
            <a:r>
              <a:rPr lang="en-US" dirty="0"/>
              <a:t>Excluded subject-matter</a:t>
            </a:r>
          </a:p>
          <a:p>
            <a:pPr lvl="1"/>
            <a:r>
              <a:rPr lang="en-US" dirty="0"/>
              <a:t>Insufficient disclosure / lack or clarity.</a:t>
            </a:r>
          </a:p>
          <a:p>
            <a:pPr lvl="1"/>
            <a:r>
              <a:rPr lang="en-US" dirty="0"/>
              <a:t>The patent's subject-matter extends beyond the content of the application as filed.</a:t>
            </a:r>
          </a:p>
        </p:txBody>
      </p:sp>
      <p:sp>
        <p:nvSpPr>
          <p:cNvPr id="6" name="TextBox 1">
            <a:extLst>
              <a:ext uri="{FF2B5EF4-FFF2-40B4-BE49-F238E27FC236}">
                <a16:creationId xmlns:a16="http://schemas.microsoft.com/office/drawing/2014/main" xmlns="" id="{15F704CA-B0E3-4F2E-A7D1-FDD1035ED983}"/>
              </a:ext>
            </a:extLst>
          </p:cNvPr>
          <p:cNvSpPr txBox="1">
            <a:spLocks noChangeArrowheads="1"/>
          </p:cNvSpPr>
          <p:nvPr/>
        </p:nvSpPr>
        <p:spPr bwMode="auto">
          <a:xfrm>
            <a:off x="323850" y="549275"/>
            <a:ext cx="583232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b="1" dirty="0"/>
              <a:t>Post-grant – Opposition</a:t>
            </a:r>
            <a:endParaRPr lang="en-GB" altLang="en-US" sz="2400" dirty="0"/>
          </a:p>
        </p:txBody>
      </p:sp>
    </p:spTree>
    <p:extLst>
      <p:ext uri="{BB962C8B-B14F-4D97-AF65-F5344CB8AC3E}">
        <p14:creationId xmlns:p14="http://schemas.microsoft.com/office/powerpoint/2010/main" val="4293622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t>Infringement</a:t>
            </a:r>
          </a:p>
          <a:p>
            <a:pPr lvl="1"/>
            <a:r>
              <a:rPr lang="en-US" dirty="0"/>
              <a:t>Substantive (direct) or contributory (indirect).</a:t>
            </a:r>
          </a:p>
          <a:p>
            <a:pPr lvl="1"/>
            <a:r>
              <a:rPr lang="en-US" dirty="0"/>
              <a:t>Doctrine of equivalents / purposive construction.</a:t>
            </a:r>
          </a:p>
          <a:p>
            <a:pPr lvl="1"/>
            <a:r>
              <a:rPr lang="en-US" dirty="0"/>
              <a:t>May be difficult to prove c.f. disclosure (e.g., how to tell a trained an untrained model apart?).</a:t>
            </a:r>
          </a:p>
          <a:p>
            <a:pPr lvl="1"/>
            <a:endParaRPr lang="en-US" dirty="0"/>
          </a:p>
          <a:p>
            <a:pPr marL="0" indent="0">
              <a:buNone/>
            </a:pPr>
            <a:endParaRPr lang="en-US" sz="2800" dirty="0"/>
          </a:p>
        </p:txBody>
      </p:sp>
      <p:sp>
        <p:nvSpPr>
          <p:cNvPr id="6" name="TextBox 1">
            <a:extLst>
              <a:ext uri="{FF2B5EF4-FFF2-40B4-BE49-F238E27FC236}">
                <a16:creationId xmlns:a16="http://schemas.microsoft.com/office/drawing/2014/main" xmlns="" id="{15F704CA-B0E3-4F2E-A7D1-FDD1035ED983}"/>
              </a:ext>
            </a:extLst>
          </p:cNvPr>
          <p:cNvSpPr txBox="1">
            <a:spLocks noChangeArrowheads="1"/>
          </p:cNvSpPr>
          <p:nvPr/>
        </p:nvSpPr>
        <p:spPr bwMode="auto">
          <a:xfrm>
            <a:off x="323850" y="549275"/>
            <a:ext cx="561630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b="1" dirty="0"/>
              <a:t>Post-grant – Court proceedings</a:t>
            </a:r>
            <a:endParaRPr lang="en-GB" altLang="en-US" sz="2400" dirty="0"/>
          </a:p>
        </p:txBody>
      </p:sp>
    </p:spTree>
    <p:extLst>
      <p:ext uri="{BB962C8B-B14F-4D97-AF65-F5344CB8AC3E}">
        <p14:creationId xmlns:p14="http://schemas.microsoft.com/office/powerpoint/2010/main" val="2739290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mj-lt"/>
              <a:buAutoNum type="arabicPeriod"/>
            </a:pPr>
            <a:r>
              <a:rPr lang="en-US" sz="1600" dirty="0"/>
              <a:t>Notwithstanding that it is not within the literal meaning of the relevant claim(s) of the patent, </a:t>
            </a:r>
            <a:r>
              <a:rPr lang="en-US" sz="1600" u="sng" dirty="0"/>
              <a:t>does the variant achieve substantially the same result in substantially the same way as the invention</a:t>
            </a:r>
            <a:r>
              <a:rPr lang="en-US" sz="1600" dirty="0"/>
              <a:t>?</a:t>
            </a:r>
          </a:p>
          <a:p>
            <a:pPr>
              <a:buFont typeface="+mj-lt"/>
              <a:buAutoNum type="arabicPeriod"/>
            </a:pPr>
            <a:r>
              <a:rPr lang="en-US" sz="1600" dirty="0"/>
              <a:t>Would it be obvious to the skilled person, reading the patent at the priority date, but knowing that the variant achieves substantially the same result as the invention, that it does so in substantially the same way as the invention?</a:t>
            </a:r>
          </a:p>
          <a:p>
            <a:pPr>
              <a:buFont typeface="+mj-lt"/>
              <a:buAutoNum type="arabicPeriod"/>
            </a:pPr>
            <a:r>
              <a:rPr lang="en-US" sz="1600" dirty="0"/>
              <a:t>Would such a reader of the patent have concluded that the patentee nonetheless intended that strict compliance with the literal meaning of the relevant claim(s) of the patent was an essential requirement of the invention?</a:t>
            </a:r>
          </a:p>
          <a:p>
            <a:endParaRPr lang="en-US" sz="1600" dirty="0"/>
          </a:p>
          <a:p>
            <a:pPr marL="0" indent="0">
              <a:buNone/>
            </a:pPr>
            <a:r>
              <a:rPr lang="en-US" sz="1600" b="1" dirty="0"/>
              <a:t>To establish infringement in a case where there is no literal infringement, a patentee would have to establish that the answer to the first two questions was “yes” and that the answer to the third question was “no”.</a:t>
            </a:r>
          </a:p>
          <a:p>
            <a:pPr marL="0" indent="0" algn="ctr">
              <a:buNone/>
            </a:pPr>
            <a:endParaRPr lang="en-US" sz="1600" b="1" dirty="0"/>
          </a:p>
          <a:p>
            <a:pPr marL="0" indent="0" algn="ctr">
              <a:buNone/>
            </a:pPr>
            <a:r>
              <a:rPr lang="en-US" sz="1600" b="1" dirty="0"/>
              <a:t>Other courts will have different tests!</a:t>
            </a:r>
          </a:p>
          <a:p>
            <a:pPr marL="0" indent="0">
              <a:buNone/>
            </a:pPr>
            <a:endParaRPr lang="en-US" sz="1600" b="1" dirty="0"/>
          </a:p>
        </p:txBody>
      </p:sp>
      <p:sp>
        <p:nvSpPr>
          <p:cNvPr id="6" name="TextBox 1">
            <a:extLst>
              <a:ext uri="{FF2B5EF4-FFF2-40B4-BE49-F238E27FC236}">
                <a16:creationId xmlns:a16="http://schemas.microsoft.com/office/drawing/2014/main" xmlns="" id="{15F704CA-B0E3-4F2E-A7D1-FDD1035ED983}"/>
              </a:ext>
            </a:extLst>
          </p:cNvPr>
          <p:cNvSpPr txBox="1">
            <a:spLocks noChangeArrowheads="1"/>
          </p:cNvSpPr>
          <p:nvPr/>
        </p:nvSpPr>
        <p:spPr bwMode="auto">
          <a:xfrm>
            <a:off x="323850" y="549275"/>
            <a:ext cx="770453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b="1" dirty="0"/>
              <a:t>Post-grant – Example tests for infringement (UK)</a:t>
            </a:r>
            <a:endParaRPr lang="en-GB" altLang="en-US" sz="2400" dirty="0"/>
          </a:p>
        </p:txBody>
      </p:sp>
    </p:spTree>
    <p:extLst>
      <p:ext uri="{BB962C8B-B14F-4D97-AF65-F5344CB8AC3E}">
        <p14:creationId xmlns:p14="http://schemas.microsoft.com/office/powerpoint/2010/main" val="4024807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t>Licenses can, in general:</a:t>
            </a:r>
          </a:p>
          <a:p>
            <a:pPr lvl="1"/>
            <a:r>
              <a:rPr lang="en-US" dirty="0"/>
              <a:t>be used to reduce any risks to the patent holder associated with large-scale </a:t>
            </a:r>
            <a:r>
              <a:rPr lang="en-US" dirty="0" err="1"/>
              <a:t>commercialisation</a:t>
            </a:r>
            <a:r>
              <a:rPr lang="en-US" dirty="0"/>
              <a:t>;</a:t>
            </a:r>
          </a:p>
          <a:p>
            <a:pPr lvl="1"/>
            <a:r>
              <a:rPr lang="en-US" dirty="0"/>
              <a:t>be leveraged as a means to access new markets;</a:t>
            </a:r>
          </a:p>
          <a:p>
            <a:r>
              <a:rPr lang="en-US" sz="2800" dirty="0"/>
              <a:t>But, they may also enable future competition. </a:t>
            </a:r>
          </a:p>
          <a:p>
            <a:pPr lvl="1"/>
            <a:endParaRPr lang="en-US" dirty="0"/>
          </a:p>
          <a:p>
            <a:pPr lvl="1"/>
            <a:endParaRPr lang="en-US" dirty="0"/>
          </a:p>
          <a:p>
            <a:pPr lvl="1"/>
            <a:endParaRPr lang="en-US" dirty="0"/>
          </a:p>
          <a:p>
            <a:pPr lvl="1"/>
            <a:endParaRPr lang="en-US" dirty="0"/>
          </a:p>
          <a:p>
            <a:pPr marL="0" indent="0">
              <a:buNone/>
            </a:pPr>
            <a:endParaRPr lang="en-US" sz="2800" dirty="0"/>
          </a:p>
        </p:txBody>
      </p:sp>
      <p:sp>
        <p:nvSpPr>
          <p:cNvPr id="6" name="TextBox 1">
            <a:extLst>
              <a:ext uri="{FF2B5EF4-FFF2-40B4-BE49-F238E27FC236}">
                <a16:creationId xmlns:a16="http://schemas.microsoft.com/office/drawing/2014/main" xmlns="" id="{15F704CA-B0E3-4F2E-A7D1-FDD1035ED983}"/>
              </a:ext>
            </a:extLst>
          </p:cNvPr>
          <p:cNvSpPr txBox="1">
            <a:spLocks noChangeArrowheads="1"/>
          </p:cNvSpPr>
          <p:nvPr/>
        </p:nvSpPr>
        <p:spPr bwMode="auto">
          <a:xfrm>
            <a:off x="323850" y="549275"/>
            <a:ext cx="561630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b="1" dirty="0"/>
              <a:t>Licencing </a:t>
            </a:r>
            <a:endParaRPr lang="en-GB" altLang="en-US" sz="2400" dirty="0"/>
          </a:p>
        </p:txBody>
      </p:sp>
    </p:spTree>
    <p:extLst>
      <p:ext uri="{BB962C8B-B14F-4D97-AF65-F5344CB8AC3E}">
        <p14:creationId xmlns:p14="http://schemas.microsoft.com/office/powerpoint/2010/main" val="907306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t>Copyright (UK)</a:t>
            </a:r>
          </a:p>
          <a:p>
            <a:pPr lvl="1"/>
            <a:r>
              <a:rPr lang="en-US" dirty="0"/>
              <a:t>Source code </a:t>
            </a:r>
            <a:r>
              <a:rPr lang="en-US" dirty="0">
                <a:sym typeface="Wingdings" panose="05000000000000000000" pitchFamily="2" charset="2"/>
              </a:rPr>
              <a:t></a:t>
            </a:r>
            <a:r>
              <a:rPr lang="en-US" dirty="0"/>
              <a:t> databases </a:t>
            </a:r>
            <a:r>
              <a:rPr lang="en-US" dirty="0">
                <a:sym typeface="Wingdings" panose="05000000000000000000" pitchFamily="2" charset="2"/>
              </a:rPr>
              <a:t></a:t>
            </a:r>
            <a:r>
              <a:rPr lang="en-US" dirty="0"/>
              <a:t> </a:t>
            </a:r>
          </a:p>
          <a:p>
            <a:pPr lvl="1"/>
            <a:r>
              <a:rPr lang="en-US" dirty="0"/>
              <a:t>Author = person who created the work.</a:t>
            </a:r>
          </a:p>
          <a:p>
            <a:pPr lvl="1"/>
            <a:r>
              <a:rPr lang="en-US" dirty="0"/>
              <a:t>“In the case of … work which is computer-generated, the author shall be taken to be the person by whom the arrangements necessary for the creation of the work are undertaken.” </a:t>
            </a:r>
            <a:r>
              <a:rPr lang="en-US" i="1" dirty="0"/>
              <a:t>CDPA </a:t>
            </a:r>
            <a:r>
              <a:rPr lang="en-US" i="1" dirty="0">
                <a:latin typeface="Arial" panose="020B0604020202020204" pitchFamily="34" charset="0"/>
                <a:cs typeface="Arial" panose="020B0604020202020204" pitchFamily="34" charset="0"/>
              </a:rPr>
              <a:t>§9(3)</a:t>
            </a:r>
            <a:endParaRPr lang="en-US" dirty="0"/>
          </a:p>
          <a:p>
            <a:endParaRPr lang="en-US" sz="2800" dirty="0"/>
          </a:p>
        </p:txBody>
      </p:sp>
      <p:sp>
        <p:nvSpPr>
          <p:cNvPr id="6" name="TextBox 1">
            <a:extLst>
              <a:ext uri="{FF2B5EF4-FFF2-40B4-BE49-F238E27FC236}">
                <a16:creationId xmlns:a16="http://schemas.microsoft.com/office/drawing/2014/main" xmlns="" id="{0D30EE5C-046D-4DDF-91D6-A5774C5F4591}"/>
              </a:ext>
            </a:extLst>
          </p:cNvPr>
          <p:cNvSpPr txBox="1">
            <a:spLocks noChangeArrowheads="1"/>
          </p:cNvSpPr>
          <p:nvPr/>
        </p:nvSpPr>
        <p:spPr bwMode="auto">
          <a:xfrm>
            <a:off x="323850" y="549275"/>
            <a:ext cx="511224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b="1" dirty="0"/>
              <a:t>Alternative forms of IP protection</a:t>
            </a:r>
            <a:endParaRPr lang="en-GB" altLang="en-US" sz="2400" dirty="0"/>
          </a:p>
        </p:txBody>
      </p:sp>
    </p:spTree>
    <p:extLst>
      <p:ext uri="{BB962C8B-B14F-4D97-AF65-F5344CB8AC3E}">
        <p14:creationId xmlns:p14="http://schemas.microsoft.com/office/powerpoint/2010/main" val="1205364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t>Trade secrets</a:t>
            </a:r>
          </a:p>
          <a:p>
            <a:pPr lvl="1"/>
            <a:r>
              <a:rPr lang="en-US" sz="2400" dirty="0"/>
              <a:t>More likely to be used for process innovation and services.</a:t>
            </a:r>
          </a:p>
          <a:p>
            <a:pPr lvl="1"/>
            <a:r>
              <a:rPr lang="en-US" sz="2400" dirty="0"/>
              <a:t>Also likely to be used to maintain or increase competitiveness among companies engaged in open research cooperation. </a:t>
            </a:r>
          </a:p>
          <a:p>
            <a:pPr lvl="1"/>
            <a:r>
              <a:rPr lang="en-US" sz="2400" dirty="0"/>
              <a:t>Directive (EU) 2016/943 – harmonizes the civil means through which victims of trade secret misappropriation can seek protection.</a:t>
            </a:r>
          </a:p>
          <a:p>
            <a:endParaRPr lang="en-US" sz="2800" dirty="0"/>
          </a:p>
          <a:p>
            <a:pPr lvl="1"/>
            <a:endParaRPr lang="en-US" dirty="0"/>
          </a:p>
          <a:p>
            <a:endParaRPr lang="en-US" sz="2800" dirty="0"/>
          </a:p>
        </p:txBody>
      </p:sp>
      <p:sp>
        <p:nvSpPr>
          <p:cNvPr id="6" name="TextBox 1">
            <a:extLst>
              <a:ext uri="{FF2B5EF4-FFF2-40B4-BE49-F238E27FC236}">
                <a16:creationId xmlns:a16="http://schemas.microsoft.com/office/drawing/2014/main" xmlns="" id="{0D30EE5C-046D-4DDF-91D6-A5774C5F4591}"/>
              </a:ext>
            </a:extLst>
          </p:cNvPr>
          <p:cNvSpPr txBox="1">
            <a:spLocks noChangeArrowheads="1"/>
          </p:cNvSpPr>
          <p:nvPr/>
        </p:nvSpPr>
        <p:spPr bwMode="auto">
          <a:xfrm>
            <a:off x="323850" y="549275"/>
            <a:ext cx="511224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b="1" dirty="0"/>
              <a:t>Alternative forms of IP protection</a:t>
            </a:r>
            <a:endParaRPr lang="en-GB" altLang="en-US" sz="2400" dirty="0"/>
          </a:p>
        </p:txBody>
      </p:sp>
      <p:sp>
        <p:nvSpPr>
          <p:cNvPr id="4" name="TextBox 3">
            <a:extLst>
              <a:ext uri="{FF2B5EF4-FFF2-40B4-BE49-F238E27FC236}">
                <a16:creationId xmlns:a16="http://schemas.microsoft.com/office/drawing/2014/main" xmlns="" id="{301404A8-18AA-4869-A61C-586C0A6551A3}"/>
              </a:ext>
            </a:extLst>
          </p:cNvPr>
          <p:cNvSpPr txBox="1"/>
          <p:nvPr/>
        </p:nvSpPr>
        <p:spPr>
          <a:xfrm>
            <a:off x="326984" y="6002704"/>
            <a:ext cx="5988819" cy="461665"/>
          </a:xfrm>
          <a:prstGeom prst="rect">
            <a:avLst/>
          </a:prstGeom>
          <a:noFill/>
        </p:spPr>
        <p:txBody>
          <a:bodyPr wrap="none" rtlCol="0">
            <a:spAutoFit/>
          </a:bodyPr>
          <a:lstStyle/>
          <a:p>
            <a:r>
              <a:rPr lang="en-US" sz="1200" dirty="0"/>
              <a:t>EUIPO </a:t>
            </a:r>
            <a:r>
              <a:rPr lang="en-US" sz="1200" i="1" dirty="0"/>
              <a:t>PROTECTING INNOVATION THROUGH TRADE SECRETS AND PATENTS:</a:t>
            </a:r>
          </a:p>
          <a:p>
            <a:r>
              <a:rPr lang="en-US" sz="1200" i="1" dirty="0"/>
              <a:t>DETERMINANTS FOR EUROPEAN UNION FIRMS .</a:t>
            </a:r>
          </a:p>
        </p:txBody>
      </p:sp>
    </p:spTree>
    <p:extLst>
      <p:ext uri="{BB962C8B-B14F-4D97-AF65-F5344CB8AC3E}">
        <p14:creationId xmlns:p14="http://schemas.microsoft.com/office/powerpoint/2010/main" val="1719416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132856"/>
            <a:ext cx="7772400" cy="1362075"/>
          </a:xfrm>
        </p:spPr>
        <p:txBody>
          <a:bodyPr/>
          <a:lstStyle/>
          <a:p>
            <a:r>
              <a:rPr lang="en-US" b="0" cap="none" dirty="0">
                <a:solidFill>
                  <a:schemeClr val="bg1">
                    <a:lumMod val="50000"/>
                  </a:schemeClr>
                </a:solidFill>
                <a:latin typeface="Calibri"/>
                <a:cs typeface="Calibri"/>
              </a:rPr>
              <a:t>Trends</a:t>
            </a:r>
          </a:p>
        </p:txBody>
      </p:sp>
    </p:spTree>
    <p:extLst>
      <p:ext uri="{BB962C8B-B14F-4D97-AF65-F5344CB8AC3E}">
        <p14:creationId xmlns:p14="http://schemas.microsoft.com/office/powerpoint/2010/main" val="1609999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97384" y="1340768"/>
            <a:ext cx="8149233" cy="4469325"/>
          </a:xfrm>
          <a:prstGeom prst="rect">
            <a:avLst/>
          </a:prstGeom>
        </p:spPr>
      </p:pic>
      <p:sp>
        <p:nvSpPr>
          <p:cNvPr id="9" name="TextBox 1">
            <a:extLst>
              <a:ext uri="{FF2B5EF4-FFF2-40B4-BE49-F238E27FC236}">
                <a16:creationId xmlns:a16="http://schemas.microsoft.com/office/drawing/2014/main" xmlns="" id="{F2D59D46-F223-4813-A87D-933F74C8AD72}"/>
              </a:ext>
            </a:extLst>
          </p:cNvPr>
          <p:cNvSpPr txBox="1">
            <a:spLocks noChangeArrowheads="1"/>
          </p:cNvSpPr>
          <p:nvPr/>
        </p:nvSpPr>
        <p:spPr bwMode="auto">
          <a:xfrm>
            <a:off x="323850" y="549275"/>
            <a:ext cx="72004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b="1" dirty="0"/>
              <a:t>Example grant activity</a:t>
            </a:r>
            <a:endParaRPr lang="en-GB" altLang="en-US" sz="2400" dirty="0"/>
          </a:p>
        </p:txBody>
      </p:sp>
      <p:sp>
        <p:nvSpPr>
          <p:cNvPr id="2" name="TextBox 1">
            <a:extLst>
              <a:ext uri="{FF2B5EF4-FFF2-40B4-BE49-F238E27FC236}">
                <a16:creationId xmlns:a16="http://schemas.microsoft.com/office/drawing/2014/main" xmlns="" id="{11CFFEFE-F306-4BF1-86F7-015479F14B52}"/>
              </a:ext>
            </a:extLst>
          </p:cNvPr>
          <p:cNvSpPr txBox="1"/>
          <p:nvPr/>
        </p:nvSpPr>
        <p:spPr>
          <a:xfrm>
            <a:off x="6937054" y="2733634"/>
            <a:ext cx="893193" cy="276999"/>
          </a:xfrm>
          <a:prstGeom prst="rect">
            <a:avLst/>
          </a:prstGeom>
          <a:noFill/>
        </p:spPr>
        <p:txBody>
          <a:bodyPr wrap="none" rtlCol="0">
            <a:spAutoFit/>
          </a:bodyPr>
          <a:lstStyle/>
          <a:p>
            <a:r>
              <a:rPr lang="en-GB" sz="1200" b="1" dirty="0">
                <a:latin typeface="Calibri" panose="020F0502020204030204" pitchFamily="34" charset="0"/>
                <a:cs typeface="Calibri" panose="020F0502020204030204" pitchFamily="34" charset="0"/>
              </a:rPr>
              <a:t>(G06N 3/#)</a:t>
            </a:r>
          </a:p>
        </p:txBody>
      </p:sp>
      <p:sp>
        <p:nvSpPr>
          <p:cNvPr id="8" name="TextBox 7">
            <a:extLst>
              <a:ext uri="{FF2B5EF4-FFF2-40B4-BE49-F238E27FC236}">
                <a16:creationId xmlns:a16="http://schemas.microsoft.com/office/drawing/2014/main" xmlns="" id="{DC8409A0-F2C5-4FCE-9E7C-77705BA4157C}"/>
              </a:ext>
            </a:extLst>
          </p:cNvPr>
          <p:cNvSpPr txBox="1"/>
          <p:nvPr/>
        </p:nvSpPr>
        <p:spPr>
          <a:xfrm>
            <a:off x="7092280" y="3205108"/>
            <a:ext cx="893193" cy="276999"/>
          </a:xfrm>
          <a:prstGeom prst="rect">
            <a:avLst/>
          </a:prstGeom>
          <a:noFill/>
        </p:spPr>
        <p:txBody>
          <a:bodyPr wrap="none" rtlCol="0">
            <a:spAutoFit/>
          </a:bodyPr>
          <a:lstStyle/>
          <a:p>
            <a:r>
              <a:rPr lang="en-GB" sz="1200" b="1" dirty="0">
                <a:latin typeface="Calibri" panose="020F0502020204030204" pitchFamily="34" charset="0"/>
                <a:cs typeface="Calibri" panose="020F0502020204030204" pitchFamily="34" charset="0"/>
              </a:rPr>
              <a:t>(G06N 5/#)</a:t>
            </a:r>
          </a:p>
        </p:txBody>
      </p:sp>
      <p:sp>
        <p:nvSpPr>
          <p:cNvPr id="10" name="TextBox 9">
            <a:extLst>
              <a:ext uri="{FF2B5EF4-FFF2-40B4-BE49-F238E27FC236}">
                <a16:creationId xmlns:a16="http://schemas.microsoft.com/office/drawing/2014/main" xmlns="" id="{C52CB5F1-BDDA-4D1F-BF4A-47698F528D24}"/>
              </a:ext>
            </a:extLst>
          </p:cNvPr>
          <p:cNvSpPr txBox="1"/>
          <p:nvPr/>
        </p:nvSpPr>
        <p:spPr>
          <a:xfrm>
            <a:off x="7328422" y="3673435"/>
            <a:ext cx="893193" cy="276999"/>
          </a:xfrm>
          <a:prstGeom prst="rect">
            <a:avLst/>
          </a:prstGeom>
          <a:noFill/>
        </p:spPr>
        <p:txBody>
          <a:bodyPr wrap="none" rtlCol="0">
            <a:spAutoFit/>
          </a:bodyPr>
          <a:lstStyle/>
          <a:p>
            <a:r>
              <a:rPr lang="en-GB" sz="1200" b="1" dirty="0">
                <a:latin typeface="Calibri" panose="020F0502020204030204" pitchFamily="34" charset="0"/>
                <a:cs typeface="Calibri" panose="020F0502020204030204" pitchFamily="34" charset="0"/>
              </a:rPr>
              <a:t>(G06N 7/#)</a:t>
            </a:r>
          </a:p>
        </p:txBody>
      </p:sp>
      <p:sp>
        <p:nvSpPr>
          <p:cNvPr id="11" name="TextBox 10">
            <a:extLst>
              <a:ext uri="{FF2B5EF4-FFF2-40B4-BE49-F238E27FC236}">
                <a16:creationId xmlns:a16="http://schemas.microsoft.com/office/drawing/2014/main" xmlns="" id="{C3948B89-7113-418E-9094-ED853A187195}"/>
              </a:ext>
            </a:extLst>
          </p:cNvPr>
          <p:cNvSpPr txBox="1"/>
          <p:nvPr/>
        </p:nvSpPr>
        <p:spPr>
          <a:xfrm>
            <a:off x="7779027" y="4129405"/>
            <a:ext cx="1051891" cy="276999"/>
          </a:xfrm>
          <a:prstGeom prst="rect">
            <a:avLst/>
          </a:prstGeom>
          <a:solidFill>
            <a:schemeClr val="bg1"/>
          </a:solidFill>
        </p:spPr>
        <p:txBody>
          <a:bodyPr wrap="none" rtlCol="0">
            <a:spAutoFit/>
          </a:bodyPr>
          <a:lstStyle/>
          <a:p>
            <a:r>
              <a:rPr lang="en-GB" sz="1200" b="1" dirty="0">
                <a:latin typeface="Calibri" panose="020F0502020204030204" pitchFamily="34" charset="0"/>
                <a:cs typeface="Calibri" panose="020F0502020204030204" pitchFamily="34" charset="0"/>
              </a:rPr>
              <a:t>(G06N 90/00)</a:t>
            </a:r>
          </a:p>
        </p:txBody>
      </p:sp>
      <p:sp>
        <p:nvSpPr>
          <p:cNvPr id="12" name="TextBox 11">
            <a:extLst>
              <a:ext uri="{FF2B5EF4-FFF2-40B4-BE49-F238E27FC236}">
                <a16:creationId xmlns:a16="http://schemas.microsoft.com/office/drawing/2014/main" xmlns="" id="{9CCB7603-0B38-428E-906D-F9702631D097}"/>
              </a:ext>
            </a:extLst>
          </p:cNvPr>
          <p:cNvSpPr txBox="1"/>
          <p:nvPr/>
        </p:nvSpPr>
        <p:spPr>
          <a:xfrm>
            <a:off x="310444" y="6021288"/>
            <a:ext cx="6813468" cy="646331"/>
          </a:xfrm>
          <a:prstGeom prst="rect">
            <a:avLst/>
          </a:prstGeom>
          <a:noFill/>
        </p:spPr>
        <p:txBody>
          <a:bodyPr wrap="none" rtlCol="0">
            <a:spAutoFit/>
          </a:bodyPr>
          <a:lstStyle/>
          <a:p>
            <a:r>
              <a:rPr lang="en-US" sz="1200" dirty="0" err="1"/>
              <a:t>Fujii</a:t>
            </a:r>
            <a:r>
              <a:rPr lang="en-US" sz="1200" dirty="0"/>
              <a:t>, H, and S </a:t>
            </a:r>
            <a:r>
              <a:rPr lang="en-US" sz="1200" dirty="0" err="1"/>
              <a:t>Managi</a:t>
            </a:r>
            <a:r>
              <a:rPr lang="en-US" sz="1200" dirty="0"/>
              <a:t> (2017), </a:t>
            </a:r>
          </a:p>
          <a:p>
            <a:r>
              <a:rPr lang="en-US" sz="1200" dirty="0"/>
              <a:t>Trends and Priority Shifts in Artificial Intelligence Technology Invention: A global patent analysis</a:t>
            </a:r>
          </a:p>
          <a:p>
            <a:r>
              <a:rPr lang="en-US" sz="1200" i="1" dirty="0"/>
              <a:t>RIETI Discussion Paper Series </a:t>
            </a:r>
            <a:r>
              <a:rPr lang="en-US" sz="1200" dirty="0"/>
              <a:t>17-E-066.</a:t>
            </a:r>
          </a:p>
        </p:txBody>
      </p:sp>
    </p:spTree>
    <p:extLst>
      <p:ext uri="{BB962C8B-B14F-4D97-AF65-F5344CB8AC3E}">
        <p14:creationId xmlns:p14="http://schemas.microsoft.com/office/powerpoint/2010/main" val="3506181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0444" y="6021288"/>
            <a:ext cx="6813468" cy="646331"/>
          </a:xfrm>
          <a:prstGeom prst="rect">
            <a:avLst/>
          </a:prstGeom>
          <a:noFill/>
        </p:spPr>
        <p:txBody>
          <a:bodyPr wrap="none" rtlCol="0">
            <a:spAutoFit/>
          </a:bodyPr>
          <a:lstStyle/>
          <a:p>
            <a:r>
              <a:rPr lang="en-US" sz="1200" dirty="0" err="1"/>
              <a:t>Fujii</a:t>
            </a:r>
            <a:r>
              <a:rPr lang="en-US" sz="1200" dirty="0"/>
              <a:t>, H, and S </a:t>
            </a:r>
            <a:r>
              <a:rPr lang="en-US" sz="1200" dirty="0" err="1"/>
              <a:t>Managi</a:t>
            </a:r>
            <a:r>
              <a:rPr lang="en-US" sz="1200" dirty="0"/>
              <a:t> (2017), </a:t>
            </a:r>
          </a:p>
          <a:p>
            <a:r>
              <a:rPr lang="en-US" sz="1200" dirty="0"/>
              <a:t>Trends and Priority Shifts in Artificial Intelligence Technology Invention: A global patent analysis</a:t>
            </a:r>
          </a:p>
          <a:p>
            <a:r>
              <a:rPr lang="en-US" sz="1200" i="1" dirty="0"/>
              <a:t>RIETI Discussion Paper Series </a:t>
            </a:r>
            <a:r>
              <a:rPr lang="en-US" sz="1200" dirty="0"/>
              <a:t>17-E-066.</a:t>
            </a:r>
          </a:p>
        </p:txBody>
      </p:sp>
      <p:sp>
        <p:nvSpPr>
          <p:cNvPr id="7" name="TextBox 1">
            <a:extLst>
              <a:ext uri="{FF2B5EF4-FFF2-40B4-BE49-F238E27FC236}">
                <a16:creationId xmlns:a16="http://schemas.microsoft.com/office/drawing/2014/main" xmlns="" id="{49DBF41C-8F35-4ABD-A7C4-5699D4F5F4C8}"/>
              </a:ext>
            </a:extLst>
          </p:cNvPr>
          <p:cNvSpPr txBox="1">
            <a:spLocks noChangeArrowheads="1"/>
          </p:cNvSpPr>
          <p:nvPr/>
        </p:nvSpPr>
        <p:spPr bwMode="auto">
          <a:xfrm>
            <a:off x="323850" y="549275"/>
            <a:ext cx="525626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b="1" dirty="0"/>
              <a:t>Example grant activity</a:t>
            </a:r>
            <a:endParaRPr lang="en-GB" altLang="en-US" sz="2400" dirty="0"/>
          </a:p>
        </p:txBody>
      </p:sp>
      <p:pic>
        <p:nvPicPr>
          <p:cNvPr id="3" name="Picture 2">
            <a:extLst>
              <a:ext uri="{FF2B5EF4-FFF2-40B4-BE49-F238E27FC236}">
                <a16:creationId xmlns:a16="http://schemas.microsoft.com/office/drawing/2014/main" xmlns="" id="{F7F6BE87-60FC-4AC3-B201-124AB60A294E}"/>
              </a:ext>
            </a:extLst>
          </p:cNvPr>
          <p:cNvPicPr>
            <a:picLocks noChangeAspect="1"/>
          </p:cNvPicPr>
          <p:nvPr/>
        </p:nvPicPr>
        <p:blipFill rotWithShape="1">
          <a:blip r:embed="rId3"/>
          <a:srcRect l="6339" t="9450" r="2799" b="54200"/>
          <a:stretch/>
        </p:blipFill>
        <p:spPr>
          <a:xfrm>
            <a:off x="329754" y="1521658"/>
            <a:ext cx="8484492" cy="3814683"/>
          </a:xfrm>
          <a:prstGeom prst="rect">
            <a:avLst/>
          </a:prstGeom>
        </p:spPr>
      </p:pic>
    </p:spTree>
    <p:extLst>
      <p:ext uri="{BB962C8B-B14F-4D97-AF65-F5344CB8AC3E}">
        <p14:creationId xmlns:p14="http://schemas.microsoft.com/office/powerpoint/2010/main" val="4012079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xmlns="" id="{620C131A-E255-4CC6-837A-5F3CB496EE0D}"/>
              </a:ext>
            </a:extLst>
          </p:cNvPr>
          <p:cNvSpPr txBox="1">
            <a:spLocks noChangeArrowheads="1"/>
          </p:cNvSpPr>
          <p:nvPr/>
        </p:nvSpPr>
        <p:spPr bwMode="auto">
          <a:xfrm>
            <a:off x="323850" y="549275"/>
            <a:ext cx="882015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2400" b="1" dirty="0"/>
              <a:t>Example International Patent Classifications </a:t>
            </a:r>
          </a:p>
          <a:p>
            <a:pPr eaLnBrk="1" hangingPunct="1"/>
            <a:endParaRPr lang="en-GB" altLang="en-US" sz="2400" dirty="0"/>
          </a:p>
        </p:txBody>
      </p:sp>
      <p:pic>
        <p:nvPicPr>
          <p:cNvPr id="3" name="Picture 2">
            <a:extLst>
              <a:ext uri="{FF2B5EF4-FFF2-40B4-BE49-F238E27FC236}">
                <a16:creationId xmlns:a16="http://schemas.microsoft.com/office/drawing/2014/main" xmlns="" id="{33C4D657-7C10-4A4F-A165-CB18DCC9FDF6}"/>
              </a:ext>
            </a:extLst>
          </p:cNvPr>
          <p:cNvPicPr>
            <a:picLocks noChangeAspect="1"/>
          </p:cNvPicPr>
          <p:nvPr/>
        </p:nvPicPr>
        <p:blipFill rotWithShape="1">
          <a:blip r:embed="rId3"/>
          <a:srcRect l="2248" t="13703" r="1233" b="2963"/>
          <a:stretch/>
        </p:blipFill>
        <p:spPr>
          <a:xfrm>
            <a:off x="625028" y="1380273"/>
            <a:ext cx="7893945" cy="4673520"/>
          </a:xfrm>
          <a:prstGeom prst="rect">
            <a:avLst/>
          </a:prstGeom>
        </p:spPr>
      </p:pic>
      <p:sp>
        <p:nvSpPr>
          <p:cNvPr id="5" name="TextBox 4">
            <a:extLst>
              <a:ext uri="{FF2B5EF4-FFF2-40B4-BE49-F238E27FC236}">
                <a16:creationId xmlns:a16="http://schemas.microsoft.com/office/drawing/2014/main" xmlns="" id="{4966968B-C312-4013-B6FB-ED302B8E5AE1}"/>
              </a:ext>
            </a:extLst>
          </p:cNvPr>
          <p:cNvSpPr txBox="1"/>
          <p:nvPr/>
        </p:nvSpPr>
        <p:spPr>
          <a:xfrm>
            <a:off x="310444" y="6151223"/>
            <a:ext cx="6138219" cy="276999"/>
          </a:xfrm>
          <a:prstGeom prst="rect">
            <a:avLst/>
          </a:prstGeom>
          <a:noFill/>
        </p:spPr>
        <p:txBody>
          <a:bodyPr wrap="none" rtlCol="0">
            <a:spAutoFit/>
          </a:bodyPr>
          <a:lstStyle/>
          <a:p>
            <a:r>
              <a:rPr lang="en-US" sz="1200" dirty="0" err="1"/>
              <a:t>Espacenet</a:t>
            </a:r>
            <a:r>
              <a:rPr lang="en-US" sz="1200" dirty="0"/>
              <a:t> search ‘artificial intelligence’. First 500 results by date of upload to database.</a:t>
            </a:r>
          </a:p>
        </p:txBody>
      </p:sp>
    </p:spTree>
    <p:extLst>
      <p:ext uri="{BB962C8B-B14F-4D97-AF65-F5344CB8AC3E}">
        <p14:creationId xmlns:p14="http://schemas.microsoft.com/office/powerpoint/2010/main" val="3329285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A75FCE-9A5F-44F7-A9D1-3CBACFE13515}"/>
              </a:ext>
            </a:extLst>
          </p:cNvPr>
          <p:cNvSpPr>
            <a:spLocks noGrp="1"/>
          </p:cNvSpPr>
          <p:nvPr>
            <p:ph type="title"/>
          </p:nvPr>
        </p:nvSpPr>
        <p:spPr>
          <a:xfrm>
            <a:off x="645740" y="1412776"/>
            <a:ext cx="7886700" cy="2852737"/>
          </a:xfrm>
        </p:spPr>
        <p:txBody>
          <a:bodyPr/>
          <a:lstStyle/>
          <a:p>
            <a:r>
              <a:rPr lang="en-US" dirty="0">
                <a:solidFill>
                  <a:schemeClr val="bg1">
                    <a:lumMod val="50000"/>
                  </a:schemeClr>
                </a:solidFill>
              </a:rPr>
              <a:t>The importance of artificial intelligence </a:t>
            </a:r>
            <a:endParaRPr lang="en-GB" dirty="0">
              <a:solidFill>
                <a:schemeClr val="bg1">
                  <a:lumMod val="50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323850" y="549275"/>
            <a:ext cx="2879725"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b="1" dirty="0"/>
              <a:t>Summary</a:t>
            </a:r>
            <a:endParaRPr lang="en-GB" altLang="en-US" sz="2400" dirty="0"/>
          </a:p>
        </p:txBody>
      </p:sp>
      <p:sp>
        <p:nvSpPr>
          <p:cNvPr id="3" name="Content Placeholder 2">
            <a:extLst>
              <a:ext uri="{FF2B5EF4-FFF2-40B4-BE49-F238E27FC236}">
                <a16:creationId xmlns:a16="http://schemas.microsoft.com/office/drawing/2014/main" xmlns="" id="{9E5A045D-B282-4099-8B73-7A48A3E1F525}"/>
              </a:ext>
            </a:extLst>
          </p:cNvPr>
          <p:cNvSpPr>
            <a:spLocks noGrp="1"/>
          </p:cNvSpPr>
          <p:nvPr>
            <p:ph idx="1"/>
          </p:nvPr>
        </p:nvSpPr>
        <p:spPr/>
        <p:txBody>
          <a:bodyPr/>
          <a:lstStyle/>
          <a:p>
            <a:r>
              <a:rPr lang="en-US" sz="2800" dirty="0"/>
              <a:t>AI has most definitely </a:t>
            </a:r>
            <a:r>
              <a:rPr lang="en-US" sz="2800" i="1" dirty="0"/>
              <a:t>arrived </a:t>
            </a:r>
            <a:r>
              <a:rPr lang="en-US" sz="2800" dirty="0"/>
              <a:t>and will become ubiquitous in </a:t>
            </a:r>
            <a:r>
              <a:rPr lang="en-US" sz="2800" i="1" dirty="0"/>
              <a:t>every part </a:t>
            </a:r>
            <a:r>
              <a:rPr lang="en-US" sz="2800" dirty="0"/>
              <a:t>of the global economy.</a:t>
            </a:r>
          </a:p>
          <a:p>
            <a:endParaRPr lang="en-US" sz="2800" dirty="0"/>
          </a:p>
          <a:p>
            <a:r>
              <a:rPr lang="en-US" sz="2800" dirty="0"/>
              <a:t>Can AI inventions be patented? </a:t>
            </a:r>
            <a:r>
              <a:rPr lang="en-US" sz="2800" b="1" dirty="0"/>
              <a:t>YES.</a:t>
            </a:r>
            <a:r>
              <a:rPr lang="en-US" sz="2800" dirty="0"/>
              <a:t> </a:t>
            </a:r>
            <a:r>
              <a:rPr lang="en-US" sz="2800" u="sng" dirty="0"/>
              <a:t>Clarity</a:t>
            </a:r>
            <a:r>
              <a:rPr lang="en-US" sz="2800" dirty="0"/>
              <a:t>, </a:t>
            </a:r>
            <a:r>
              <a:rPr lang="en-US" sz="2800" u="sng" dirty="0"/>
              <a:t>sufficient disclosure</a:t>
            </a:r>
            <a:r>
              <a:rPr lang="en-US" sz="2800" dirty="0"/>
              <a:t> and demonstration of a </a:t>
            </a:r>
            <a:r>
              <a:rPr lang="en-US" sz="2800" u="sng" dirty="0"/>
              <a:t>technical solution to a technical problem</a:t>
            </a:r>
            <a:r>
              <a:rPr lang="en-US" sz="2800" dirty="0"/>
              <a:t> are key.</a:t>
            </a:r>
          </a:p>
          <a:p>
            <a:endParaRPr lang="en-GB" sz="2800" dirty="0"/>
          </a:p>
        </p:txBody>
      </p:sp>
    </p:spTree>
    <p:extLst>
      <p:ext uri="{BB962C8B-B14F-4D97-AF65-F5344CB8AC3E}">
        <p14:creationId xmlns:p14="http://schemas.microsoft.com/office/powerpoint/2010/main" val="303675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1115616" y="1340763"/>
            <a:ext cx="6120680" cy="38164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800" b="1" dirty="0"/>
              <a:t>               Potter Clarkson LLP</a:t>
            </a:r>
          </a:p>
          <a:p>
            <a:pPr eaLnBrk="1" hangingPunct="1"/>
            <a:endParaRPr lang="en-GB" altLang="en-US" sz="2800" b="1" dirty="0"/>
          </a:p>
          <a:p>
            <a:pPr eaLnBrk="1" hangingPunct="1"/>
            <a:r>
              <a:rPr lang="en-GB" altLang="en-US" sz="1400" dirty="0"/>
              <a:t>The Belgrave Centre</a:t>
            </a:r>
          </a:p>
          <a:p>
            <a:pPr eaLnBrk="1" hangingPunct="1"/>
            <a:r>
              <a:rPr lang="en-GB" altLang="en-US" sz="1400" dirty="0"/>
              <a:t>Talbot Street</a:t>
            </a:r>
          </a:p>
          <a:p>
            <a:pPr eaLnBrk="1" hangingPunct="1"/>
            <a:r>
              <a:rPr lang="en-GB" altLang="en-US" sz="1400" dirty="0"/>
              <a:t>Nottingham</a:t>
            </a:r>
          </a:p>
          <a:p>
            <a:pPr eaLnBrk="1" hangingPunct="1"/>
            <a:r>
              <a:rPr lang="en-GB" altLang="en-US" sz="1400" dirty="0"/>
              <a:t>NG1 5GG</a:t>
            </a:r>
          </a:p>
          <a:p>
            <a:pPr eaLnBrk="1" hangingPunct="1"/>
            <a:r>
              <a:rPr lang="en-GB" altLang="en-US" sz="1400" dirty="0"/>
              <a:t>United Kingdom</a:t>
            </a:r>
          </a:p>
          <a:p>
            <a:pPr eaLnBrk="1" hangingPunct="1"/>
            <a:endParaRPr lang="en-GB" altLang="en-US" sz="1400" dirty="0"/>
          </a:p>
          <a:p>
            <a:pPr eaLnBrk="1" hangingPunct="1"/>
            <a:r>
              <a:rPr lang="en-GB" altLang="en-US" sz="1400" dirty="0"/>
              <a:t>T:    0115 955 2211</a:t>
            </a:r>
          </a:p>
          <a:p>
            <a:pPr eaLnBrk="1" hangingPunct="1"/>
            <a:r>
              <a:rPr lang="en-GB" altLang="en-US" sz="1400" dirty="0"/>
              <a:t>F:    0115 955 2201</a:t>
            </a:r>
          </a:p>
          <a:p>
            <a:pPr eaLnBrk="1" hangingPunct="1"/>
            <a:r>
              <a:rPr lang="en-GB" altLang="en-US" sz="1400" dirty="0"/>
              <a:t>E:    info@potterclarkson.com</a:t>
            </a:r>
          </a:p>
          <a:p>
            <a:pPr eaLnBrk="1" hangingPunct="1"/>
            <a:endParaRPr lang="en-GB" altLang="en-US" sz="2000" b="1" dirty="0"/>
          </a:p>
          <a:p>
            <a:pPr eaLnBrk="1" hangingPunct="1"/>
            <a:r>
              <a:rPr lang="en-GB" altLang="en-US" sz="2000" b="1" dirty="0">
                <a:hlinkClick r:id="rId3"/>
              </a:rPr>
              <a:t>www.potterclarkson.com</a:t>
            </a:r>
            <a:r>
              <a:rPr lang="en-GB" altLang="en-US" sz="2000" b="1" dirty="0"/>
              <a:t> </a:t>
            </a:r>
          </a:p>
          <a:p>
            <a:pPr eaLnBrk="1" hangingPunct="1"/>
            <a:endParaRPr lang="en-GB" altLang="en-US" sz="2000" b="1" dirty="0"/>
          </a:p>
        </p:txBody>
      </p:sp>
      <p:sp>
        <p:nvSpPr>
          <p:cNvPr id="2" name="TextBox 1">
            <a:extLst>
              <a:ext uri="{FF2B5EF4-FFF2-40B4-BE49-F238E27FC236}">
                <a16:creationId xmlns:a16="http://schemas.microsoft.com/office/drawing/2014/main" xmlns="" id="{ADA8D0A1-652A-4839-8698-7686C69EC63F}"/>
              </a:ext>
            </a:extLst>
          </p:cNvPr>
          <p:cNvSpPr txBox="1"/>
          <p:nvPr/>
        </p:nvSpPr>
        <p:spPr>
          <a:xfrm>
            <a:off x="539552" y="6093296"/>
            <a:ext cx="7200800" cy="369332"/>
          </a:xfrm>
          <a:prstGeom prst="rect">
            <a:avLst/>
          </a:prstGeom>
          <a:noFill/>
        </p:spPr>
        <p:txBody>
          <a:bodyPr wrap="square" rtlCol="0">
            <a:spAutoFit/>
          </a:bodyPr>
          <a:lstStyle/>
          <a:p>
            <a:r>
              <a:rPr lang="en-GB" dirty="0"/>
              <a:t>Nottingham     London     Copenhagen     Lund     Stockholm</a:t>
            </a:r>
          </a:p>
        </p:txBody>
      </p:sp>
      <p:pic>
        <p:nvPicPr>
          <p:cNvPr id="6" name="Picture 6" descr="image001">
            <a:extLst>
              <a:ext uri="{FF2B5EF4-FFF2-40B4-BE49-F238E27FC236}">
                <a16:creationId xmlns:a16="http://schemas.microsoft.com/office/drawing/2014/main" xmlns="" id="{5CB218D7-3661-4ADA-A0C4-E88EDAFBC9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2411214"/>
            <a:ext cx="1655763"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D8424F40-E3A1-4919-B432-5525C278D881}"/>
              </a:ext>
            </a:extLst>
          </p:cNvPr>
          <p:cNvSpPr/>
          <p:nvPr/>
        </p:nvSpPr>
        <p:spPr>
          <a:xfrm>
            <a:off x="4856179" y="4427820"/>
            <a:ext cx="3820277" cy="369332"/>
          </a:xfrm>
          <a:prstGeom prst="rect">
            <a:avLst/>
          </a:prstGeom>
        </p:spPr>
        <p:txBody>
          <a:bodyPr wrap="none">
            <a:spAutoFit/>
          </a:bodyPr>
          <a:lstStyle/>
          <a:p>
            <a:pPr eaLnBrk="1" hangingPunct="1"/>
            <a:r>
              <a:rPr lang="en-GB" altLang="en-US" b="1" dirty="0">
                <a:hlinkClick r:id="rId3"/>
              </a:rPr>
              <a:t>saiful.khan@potterclarkson.com</a:t>
            </a:r>
            <a:r>
              <a:rPr lang="en-GB" altLang="en-US" b="1" dirty="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Useful resources</a:t>
            </a:r>
          </a:p>
        </p:txBody>
      </p:sp>
      <p:sp>
        <p:nvSpPr>
          <p:cNvPr id="5" name="Content Placeholder 4"/>
          <p:cNvSpPr>
            <a:spLocks noGrp="1"/>
          </p:cNvSpPr>
          <p:nvPr>
            <p:ph idx="1"/>
          </p:nvPr>
        </p:nvSpPr>
        <p:spPr>
          <a:xfrm>
            <a:off x="628650" y="1525934"/>
            <a:ext cx="7886700" cy="4351338"/>
          </a:xfrm>
        </p:spPr>
        <p:txBody>
          <a:bodyPr>
            <a:normAutofit fontScale="92500" lnSpcReduction="10000"/>
          </a:bodyPr>
          <a:lstStyle/>
          <a:p>
            <a:r>
              <a:rPr lang="en-US" sz="2400" dirty="0"/>
              <a:t>Cipher </a:t>
            </a:r>
            <a:r>
              <a:rPr lang="en-US" sz="2400" i="1" dirty="0"/>
              <a:t>IP Strategy Report 2018</a:t>
            </a:r>
            <a:endParaRPr lang="en-US" sz="2400" dirty="0"/>
          </a:p>
          <a:p>
            <a:r>
              <a:rPr lang="en-US" sz="2400" dirty="0"/>
              <a:t>European Patent Office </a:t>
            </a:r>
            <a:r>
              <a:rPr lang="en-US" sz="2400" i="1" dirty="0"/>
              <a:t>CII Guidelines</a:t>
            </a:r>
            <a:endParaRPr lang="en-US" sz="2400" dirty="0"/>
          </a:p>
          <a:p>
            <a:r>
              <a:rPr lang="en-US" sz="2400" dirty="0"/>
              <a:t>European Patent Office </a:t>
            </a:r>
            <a:r>
              <a:rPr lang="en-US" sz="2400" i="1" dirty="0"/>
              <a:t>Patenting Artificial Intelligence</a:t>
            </a:r>
          </a:p>
          <a:p>
            <a:r>
              <a:rPr lang="en-US" sz="2400" dirty="0"/>
              <a:t>IP Pragmatics </a:t>
            </a:r>
            <a:r>
              <a:rPr lang="en-US" sz="2400" i="1" dirty="0"/>
              <a:t>Artificial intelligence in the life sciences &amp; patent analytics</a:t>
            </a:r>
          </a:p>
          <a:p>
            <a:r>
              <a:rPr lang="en-US" sz="2400" dirty="0"/>
              <a:t>Japan Patent Office </a:t>
            </a:r>
            <a:r>
              <a:rPr lang="en-US" sz="2400" i="1" dirty="0"/>
              <a:t>Examination Guidelines pertinent to IoT Related Technologies</a:t>
            </a:r>
          </a:p>
          <a:p>
            <a:r>
              <a:rPr lang="en-US" sz="2400" dirty="0"/>
              <a:t>PwC </a:t>
            </a:r>
            <a:r>
              <a:rPr lang="en-US" sz="2400" i="1" dirty="0"/>
              <a:t>Sizing the prize</a:t>
            </a:r>
          </a:p>
          <a:p>
            <a:r>
              <a:rPr lang="en-US" sz="2400" dirty="0"/>
              <a:t>World Economic Forum </a:t>
            </a:r>
            <a:r>
              <a:rPr lang="en-US" sz="2400" i="1" dirty="0"/>
              <a:t>Artificial Intelligence Collides with Patent Law </a:t>
            </a:r>
          </a:p>
          <a:p>
            <a:r>
              <a:rPr lang="en-US" sz="2400" dirty="0"/>
              <a:t>World Intellectual Property Organization </a:t>
            </a:r>
            <a:r>
              <a:rPr lang="en-US" sz="2400" i="1" dirty="0"/>
              <a:t>Artificial Intelligence and Intellectual Property</a:t>
            </a:r>
          </a:p>
          <a:p>
            <a:endParaRPr lang="en-US" sz="2400" dirty="0"/>
          </a:p>
          <a:p>
            <a:endParaRPr lang="en-US" sz="2400" dirty="0"/>
          </a:p>
          <a:p>
            <a:endParaRPr lang="en-US" sz="2400" dirty="0"/>
          </a:p>
        </p:txBody>
      </p:sp>
    </p:spTree>
    <p:extLst>
      <p:ext uri="{BB962C8B-B14F-4D97-AF65-F5344CB8AC3E}">
        <p14:creationId xmlns:p14="http://schemas.microsoft.com/office/powerpoint/2010/main" val="2979796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288046702"/>
              </p:ext>
            </p:extLst>
          </p:nvPr>
        </p:nvGraphicFramePr>
        <p:xfrm>
          <a:off x="438016" y="1484784"/>
          <a:ext cx="8267968"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1">
            <a:extLst>
              <a:ext uri="{FF2B5EF4-FFF2-40B4-BE49-F238E27FC236}">
                <a16:creationId xmlns:a16="http://schemas.microsoft.com/office/drawing/2014/main" xmlns="" id="{4CFCCFFF-3E7C-4964-99AE-996249416EC2}"/>
              </a:ext>
            </a:extLst>
          </p:cNvPr>
          <p:cNvSpPr txBox="1">
            <a:spLocks noChangeArrowheads="1"/>
          </p:cNvSpPr>
          <p:nvPr/>
        </p:nvSpPr>
        <p:spPr bwMode="auto">
          <a:xfrm>
            <a:off x="323850" y="549275"/>
            <a:ext cx="583232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b="1" dirty="0"/>
              <a:t>What is artificial intelligence (AI)?</a:t>
            </a:r>
            <a:endParaRPr lang="en-GB" altLang="en-US" sz="2400" dirty="0"/>
          </a:p>
        </p:txBody>
      </p:sp>
    </p:spTree>
    <p:extLst>
      <p:ext uri="{BB962C8B-B14F-4D97-AF65-F5344CB8AC3E}">
        <p14:creationId xmlns:p14="http://schemas.microsoft.com/office/powerpoint/2010/main" val="4123679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Family with two children">
            <a:extLst>
              <a:ext uri="{FF2B5EF4-FFF2-40B4-BE49-F238E27FC236}">
                <a16:creationId xmlns:a16="http://schemas.microsoft.com/office/drawing/2014/main" xmlns="" id="{5235DBA7-1A64-41DB-A961-16AE8787C9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053770" y="1925985"/>
            <a:ext cx="914400" cy="914400"/>
          </a:xfrm>
          <a:prstGeom prst="rect">
            <a:avLst/>
          </a:prstGeom>
        </p:spPr>
      </p:pic>
      <p:pic>
        <p:nvPicPr>
          <p:cNvPr id="10" name="Graphic 9" descr="Chat">
            <a:extLst>
              <a:ext uri="{FF2B5EF4-FFF2-40B4-BE49-F238E27FC236}">
                <a16:creationId xmlns:a16="http://schemas.microsoft.com/office/drawing/2014/main" xmlns="" id="{944D145E-BE42-4D7C-B449-076A91961A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30091" y="1937274"/>
            <a:ext cx="914400" cy="914400"/>
          </a:xfrm>
          <a:prstGeom prst="rect">
            <a:avLst/>
          </a:prstGeom>
        </p:spPr>
      </p:pic>
      <p:pic>
        <p:nvPicPr>
          <p:cNvPr id="12" name="Graphic 11" descr="Gears">
            <a:extLst>
              <a:ext uri="{FF2B5EF4-FFF2-40B4-BE49-F238E27FC236}">
                <a16:creationId xmlns:a16="http://schemas.microsoft.com/office/drawing/2014/main" xmlns="" id="{27FD74D3-B551-438C-9FE8-5404B16AEED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3477449" y="1933305"/>
            <a:ext cx="914400" cy="914400"/>
          </a:xfrm>
          <a:prstGeom prst="rect">
            <a:avLst/>
          </a:prstGeom>
        </p:spPr>
      </p:pic>
      <p:pic>
        <p:nvPicPr>
          <p:cNvPr id="14" name="Graphic 13" descr="Shopping bag">
            <a:extLst>
              <a:ext uri="{FF2B5EF4-FFF2-40B4-BE49-F238E27FC236}">
                <a16:creationId xmlns:a16="http://schemas.microsoft.com/office/drawing/2014/main" xmlns="" id="{EFFE6C78-5FCA-4CFE-91F1-ACA9AE6008E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4911686" y="1925985"/>
            <a:ext cx="914400" cy="914400"/>
          </a:xfrm>
          <a:prstGeom prst="rect">
            <a:avLst/>
          </a:prstGeom>
        </p:spPr>
      </p:pic>
      <p:pic>
        <p:nvPicPr>
          <p:cNvPr id="16" name="Graphic 15" descr="Flask">
            <a:extLst>
              <a:ext uri="{FF2B5EF4-FFF2-40B4-BE49-F238E27FC236}">
                <a16:creationId xmlns:a16="http://schemas.microsoft.com/office/drawing/2014/main" xmlns="" id="{E5ECFDCF-EDEF-4C60-B10E-568874761A7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7169263" y="3056841"/>
            <a:ext cx="914400" cy="914400"/>
          </a:xfrm>
          <a:prstGeom prst="rect">
            <a:avLst/>
          </a:prstGeom>
        </p:spPr>
      </p:pic>
      <p:pic>
        <p:nvPicPr>
          <p:cNvPr id="18" name="Graphic 17" descr="Microscope">
            <a:extLst>
              <a:ext uri="{FF2B5EF4-FFF2-40B4-BE49-F238E27FC236}">
                <a16:creationId xmlns:a16="http://schemas.microsoft.com/office/drawing/2014/main" xmlns="" id="{9BE141F8-EB99-40A2-9D0D-2383418D9E0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5729165" y="3056841"/>
            <a:ext cx="914400" cy="914400"/>
          </a:xfrm>
          <a:prstGeom prst="rect">
            <a:avLst/>
          </a:prstGeom>
        </p:spPr>
      </p:pic>
      <p:pic>
        <p:nvPicPr>
          <p:cNvPr id="20" name="Graphic 19" descr="Clapper board">
            <a:extLst>
              <a:ext uri="{FF2B5EF4-FFF2-40B4-BE49-F238E27FC236}">
                <a16:creationId xmlns:a16="http://schemas.microsoft.com/office/drawing/2014/main" xmlns="" id="{549C3407-BED0-47FD-AC36-B959CAFD65A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4289066" y="3056841"/>
            <a:ext cx="914400" cy="914400"/>
          </a:xfrm>
          <a:prstGeom prst="rect">
            <a:avLst/>
          </a:prstGeom>
        </p:spPr>
      </p:pic>
      <p:pic>
        <p:nvPicPr>
          <p:cNvPr id="22" name="Graphic 21" descr="Motorcycle">
            <a:extLst>
              <a:ext uri="{FF2B5EF4-FFF2-40B4-BE49-F238E27FC236}">
                <a16:creationId xmlns:a16="http://schemas.microsoft.com/office/drawing/2014/main" xmlns="" id="{F53CE61F-2B3A-4FFA-835A-DEE387ADF12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2848967" y="3056841"/>
            <a:ext cx="914400" cy="914400"/>
          </a:xfrm>
          <a:prstGeom prst="rect">
            <a:avLst/>
          </a:prstGeom>
        </p:spPr>
      </p:pic>
      <p:pic>
        <p:nvPicPr>
          <p:cNvPr id="24" name="Graphic 23" descr="Windmill">
            <a:extLst>
              <a:ext uri="{FF2B5EF4-FFF2-40B4-BE49-F238E27FC236}">
                <a16:creationId xmlns:a16="http://schemas.microsoft.com/office/drawing/2014/main" xmlns="" id="{E66C4260-FB9F-46E7-91B2-54876E39830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1408869" y="3056841"/>
            <a:ext cx="914400" cy="914400"/>
          </a:xfrm>
          <a:prstGeom prst="rect">
            <a:avLst/>
          </a:prstGeom>
        </p:spPr>
      </p:pic>
      <p:pic>
        <p:nvPicPr>
          <p:cNvPr id="26" name="Graphic 25" descr="Stethoscope">
            <a:extLst>
              <a:ext uri="{FF2B5EF4-FFF2-40B4-BE49-F238E27FC236}">
                <a16:creationId xmlns:a16="http://schemas.microsoft.com/office/drawing/2014/main" xmlns="" id="{66387488-2199-4B87-A2D5-616B65E3E97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7767640" y="1929336"/>
            <a:ext cx="914400" cy="914400"/>
          </a:xfrm>
          <a:prstGeom prst="rect">
            <a:avLst/>
          </a:prstGeom>
        </p:spPr>
      </p:pic>
      <p:pic>
        <p:nvPicPr>
          <p:cNvPr id="28" name="Graphic 27" descr="Crane">
            <a:extLst>
              <a:ext uri="{FF2B5EF4-FFF2-40B4-BE49-F238E27FC236}">
                <a16:creationId xmlns:a16="http://schemas.microsoft.com/office/drawing/2014/main" xmlns="" id="{D29523BB-5530-4C5D-A258-D2FDF11FF50B}"/>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6340644" y="1929336"/>
            <a:ext cx="914400" cy="914400"/>
          </a:xfrm>
          <a:prstGeom prst="rect">
            <a:avLst/>
          </a:prstGeom>
        </p:spPr>
      </p:pic>
      <p:pic>
        <p:nvPicPr>
          <p:cNvPr id="30" name="Graphic 29" descr="Medical">
            <a:extLst>
              <a:ext uri="{FF2B5EF4-FFF2-40B4-BE49-F238E27FC236}">
                <a16:creationId xmlns:a16="http://schemas.microsoft.com/office/drawing/2014/main" xmlns="" id="{24E9297A-6EE3-4BE7-B5D8-2BBFC9589552}"/>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xmlns="" r:embed="rId26"/>
              </a:ext>
            </a:extLst>
          </a:blip>
          <a:stretch>
            <a:fillRect/>
          </a:stretch>
        </p:blipFill>
        <p:spPr>
          <a:xfrm>
            <a:off x="624812" y="4178068"/>
            <a:ext cx="914400" cy="914400"/>
          </a:xfrm>
          <a:prstGeom prst="rect">
            <a:avLst/>
          </a:prstGeom>
        </p:spPr>
      </p:pic>
      <p:pic>
        <p:nvPicPr>
          <p:cNvPr id="32" name="Graphic 31" descr="Brain in head">
            <a:extLst>
              <a:ext uri="{FF2B5EF4-FFF2-40B4-BE49-F238E27FC236}">
                <a16:creationId xmlns:a16="http://schemas.microsoft.com/office/drawing/2014/main" xmlns="" id="{53067AC2-0A85-4640-93EB-43F60B30A573}"/>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xmlns="" r:embed="rId28"/>
              </a:ext>
            </a:extLst>
          </a:blip>
          <a:stretch>
            <a:fillRect/>
          </a:stretch>
        </p:blipFill>
        <p:spPr>
          <a:xfrm>
            <a:off x="2053770" y="4178068"/>
            <a:ext cx="914400" cy="914400"/>
          </a:xfrm>
          <a:prstGeom prst="rect">
            <a:avLst/>
          </a:prstGeom>
        </p:spPr>
      </p:pic>
      <p:pic>
        <p:nvPicPr>
          <p:cNvPr id="34" name="Graphic 33" descr="City">
            <a:extLst>
              <a:ext uri="{FF2B5EF4-FFF2-40B4-BE49-F238E27FC236}">
                <a16:creationId xmlns:a16="http://schemas.microsoft.com/office/drawing/2014/main" xmlns="" id="{DC8577D9-B468-4E6B-996C-609C496F297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xmlns="" r:embed="rId30"/>
              </a:ext>
            </a:extLst>
          </a:blip>
          <a:stretch>
            <a:fillRect/>
          </a:stretch>
        </p:blipFill>
        <p:spPr>
          <a:xfrm>
            <a:off x="3482728" y="4178068"/>
            <a:ext cx="914400" cy="914400"/>
          </a:xfrm>
          <a:prstGeom prst="rect">
            <a:avLst/>
          </a:prstGeom>
        </p:spPr>
      </p:pic>
      <p:pic>
        <p:nvPicPr>
          <p:cNvPr id="36" name="Graphic 35" descr="Streetcar">
            <a:extLst>
              <a:ext uri="{FF2B5EF4-FFF2-40B4-BE49-F238E27FC236}">
                <a16:creationId xmlns:a16="http://schemas.microsoft.com/office/drawing/2014/main" xmlns="" id="{0EB58EC4-ED96-4B3A-A0A7-6D57195CF036}"/>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xmlns="" r:embed="rId32"/>
              </a:ext>
            </a:extLst>
          </a:blip>
          <a:stretch>
            <a:fillRect/>
          </a:stretch>
        </p:blipFill>
        <p:spPr>
          <a:xfrm>
            <a:off x="4911686" y="4178068"/>
            <a:ext cx="914400" cy="914400"/>
          </a:xfrm>
          <a:prstGeom prst="rect">
            <a:avLst/>
          </a:prstGeom>
        </p:spPr>
      </p:pic>
      <p:pic>
        <p:nvPicPr>
          <p:cNvPr id="38" name="Graphic 37" descr="Smart Phone">
            <a:extLst>
              <a:ext uri="{FF2B5EF4-FFF2-40B4-BE49-F238E27FC236}">
                <a16:creationId xmlns:a16="http://schemas.microsoft.com/office/drawing/2014/main" xmlns="" id="{81388928-78D8-4C52-835C-729BFBB25334}"/>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xmlns="" r:embed="rId34"/>
              </a:ext>
            </a:extLst>
          </a:blip>
          <a:stretch>
            <a:fillRect/>
          </a:stretch>
        </p:blipFill>
        <p:spPr>
          <a:xfrm>
            <a:off x="6340644" y="4178068"/>
            <a:ext cx="914400" cy="914400"/>
          </a:xfrm>
          <a:prstGeom prst="rect">
            <a:avLst/>
          </a:prstGeom>
        </p:spPr>
      </p:pic>
      <p:pic>
        <p:nvPicPr>
          <p:cNvPr id="40" name="Graphic 39" descr="Plant">
            <a:extLst>
              <a:ext uri="{FF2B5EF4-FFF2-40B4-BE49-F238E27FC236}">
                <a16:creationId xmlns:a16="http://schemas.microsoft.com/office/drawing/2014/main" xmlns="" id="{B6892CAE-7D19-4DEF-A7F9-8D21C6177E56}"/>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xmlns="" r:embed="rId36"/>
              </a:ext>
            </a:extLst>
          </a:blip>
          <a:stretch>
            <a:fillRect/>
          </a:stretch>
        </p:blipFill>
        <p:spPr>
          <a:xfrm>
            <a:off x="7769601" y="4178068"/>
            <a:ext cx="914400" cy="914400"/>
          </a:xfrm>
          <a:prstGeom prst="rect">
            <a:avLst/>
          </a:prstGeom>
        </p:spPr>
      </p:pic>
      <p:sp>
        <p:nvSpPr>
          <p:cNvPr id="41" name="TextBox 1">
            <a:extLst>
              <a:ext uri="{FF2B5EF4-FFF2-40B4-BE49-F238E27FC236}">
                <a16:creationId xmlns:a16="http://schemas.microsoft.com/office/drawing/2014/main" xmlns="" id="{0C6495AF-963B-45B8-B0F1-A059F6CD0D93}"/>
              </a:ext>
            </a:extLst>
          </p:cNvPr>
          <p:cNvSpPr txBox="1">
            <a:spLocks noChangeArrowheads="1"/>
          </p:cNvSpPr>
          <p:nvPr/>
        </p:nvSpPr>
        <p:spPr bwMode="auto">
          <a:xfrm>
            <a:off x="323850" y="549275"/>
            <a:ext cx="676843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b="1" dirty="0"/>
              <a:t>What’s affected by artificial intelligence?</a:t>
            </a:r>
            <a:endParaRPr lang="en-GB" altLang="en-US" sz="2400" dirty="0"/>
          </a:p>
        </p:txBody>
      </p:sp>
    </p:spTree>
    <p:extLst>
      <p:ext uri="{BB962C8B-B14F-4D97-AF65-F5344CB8AC3E}">
        <p14:creationId xmlns:p14="http://schemas.microsoft.com/office/powerpoint/2010/main" val="3097518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8-12 at 18.15.28.png"/>
          <p:cNvPicPr>
            <a:picLocks noChangeAspect="1"/>
          </p:cNvPicPr>
          <p:nvPr/>
        </p:nvPicPr>
        <p:blipFill rotWithShape="1">
          <a:blip r:embed="rId3" cstate="print">
            <a:extLst>
              <a:ext uri="{28A0092B-C50C-407E-A947-70E740481C1C}">
                <a14:useLocalDpi xmlns:a14="http://schemas.microsoft.com/office/drawing/2010/main" val="0"/>
              </a:ext>
            </a:extLst>
          </a:blip>
          <a:srcRect l="6694" t="22298" r="5124" b="14791"/>
          <a:stretch/>
        </p:blipFill>
        <p:spPr>
          <a:xfrm>
            <a:off x="540301" y="1631309"/>
            <a:ext cx="8063398" cy="3595383"/>
          </a:xfrm>
          <a:prstGeom prst="rect">
            <a:avLst/>
          </a:prstGeom>
        </p:spPr>
      </p:pic>
      <p:sp>
        <p:nvSpPr>
          <p:cNvPr id="5" name="TextBox 4"/>
          <p:cNvSpPr txBox="1"/>
          <p:nvPr/>
        </p:nvSpPr>
        <p:spPr>
          <a:xfrm>
            <a:off x="310444" y="6151223"/>
            <a:ext cx="2323521" cy="276999"/>
          </a:xfrm>
          <a:prstGeom prst="rect">
            <a:avLst/>
          </a:prstGeom>
          <a:noFill/>
        </p:spPr>
        <p:txBody>
          <a:bodyPr wrap="none" rtlCol="0">
            <a:spAutoFit/>
          </a:bodyPr>
          <a:lstStyle/>
          <a:p>
            <a:r>
              <a:rPr lang="en-US" sz="1200" dirty="0"/>
              <a:t>Cipher </a:t>
            </a:r>
            <a:r>
              <a:rPr lang="en-US" sz="1200" i="1" dirty="0"/>
              <a:t>IP Strategy Report 2018</a:t>
            </a:r>
          </a:p>
        </p:txBody>
      </p:sp>
      <p:sp>
        <p:nvSpPr>
          <p:cNvPr id="7" name="TextBox 1">
            <a:extLst>
              <a:ext uri="{FF2B5EF4-FFF2-40B4-BE49-F238E27FC236}">
                <a16:creationId xmlns:a16="http://schemas.microsoft.com/office/drawing/2014/main" xmlns="" id="{02A8FC13-1580-463F-80C3-7A190D2AF2A7}"/>
              </a:ext>
            </a:extLst>
          </p:cNvPr>
          <p:cNvSpPr txBox="1">
            <a:spLocks noChangeArrowheads="1"/>
          </p:cNvSpPr>
          <p:nvPr/>
        </p:nvSpPr>
        <p:spPr bwMode="auto">
          <a:xfrm>
            <a:off x="323850" y="549275"/>
            <a:ext cx="489622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b="1" dirty="0"/>
              <a:t>Business awareness</a:t>
            </a:r>
            <a:endParaRPr lang="en-GB" altLang="en-US" sz="2400" dirty="0"/>
          </a:p>
        </p:txBody>
      </p:sp>
      <p:sp>
        <p:nvSpPr>
          <p:cNvPr id="2" name="Oval 1">
            <a:extLst>
              <a:ext uri="{FF2B5EF4-FFF2-40B4-BE49-F238E27FC236}">
                <a16:creationId xmlns:a16="http://schemas.microsoft.com/office/drawing/2014/main" xmlns="" id="{A98F5287-1A8A-4496-A213-05DE7E392E76}"/>
              </a:ext>
            </a:extLst>
          </p:cNvPr>
          <p:cNvSpPr/>
          <p:nvPr/>
        </p:nvSpPr>
        <p:spPr>
          <a:xfrm>
            <a:off x="1043608" y="4221088"/>
            <a:ext cx="1008112" cy="10082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9383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988840"/>
            <a:ext cx="6336705" cy="2265214"/>
          </a:xfrm>
        </p:spPr>
        <p:txBody>
          <a:bodyPr/>
          <a:lstStyle/>
          <a:p>
            <a:r>
              <a:rPr lang="en-US" b="0" cap="none" dirty="0">
                <a:solidFill>
                  <a:schemeClr val="bg1">
                    <a:lumMod val="50000"/>
                  </a:schemeClr>
                </a:solidFill>
                <a:latin typeface="Calibri"/>
                <a:cs typeface="Calibri"/>
              </a:rPr>
              <a:t>Protecting IP of AI in Europe</a:t>
            </a:r>
          </a:p>
        </p:txBody>
      </p:sp>
    </p:spTree>
    <p:extLst>
      <p:ext uri="{BB962C8B-B14F-4D97-AF65-F5344CB8AC3E}">
        <p14:creationId xmlns:p14="http://schemas.microsoft.com/office/powerpoint/2010/main" val="4132671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lstStyle/>
          <a:p>
            <a:pPr marL="0" lvl="1" indent="0">
              <a:buNone/>
            </a:pPr>
            <a:r>
              <a:rPr lang="en-US" dirty="0"/>
              <a:t>“European patents shall be granted for any </a:t>
            </a:r>
            <a:r>
              <a:rPr lang="en-US" u="sng" dirty="0"/>
              <a:t>inventions</a:t>
            </a:r>
            <a:r>
              <a:rPr lang="en-US" dirty="0"/>
              <a:t>, in all fields of technology, provided that they are </a:t>
            </a:r>
            <a:r>
              <a:rPr lang="en-US" u="sng" dirty="0"/>
              <a:t>new</a:t>
            </a:r>
            <a:r>
              <a:rPr lang="en-US" dirty="0"/>
              <a:t>, involve an </a:t>
            </a:r>
            <a:r>
              <a:rPr lang="en-US" u="sng" dirty="0"/>
              <a:t>inventive step</a:t>
            </a:r>
            <a:r>
              <a:rPr lang="en-US" dirty="0"/>
              <a:t> and are </a:t>
            </a:r>
            <a:r>
              <a:rPr lang="en-US" u="sng" dirty="0"/>
              <a:t>susceptible of industrial application</a:t>
            </a:r>
            <a:r>
              <a:rPr lang="en-US" dirty="0"/>
              <a:t>.”</a:t>
            </a:r>
          </a:p>
          <a:p>
            <a:pPr marL="0" lvl="1" indent="0">
              <a:buNone/>
            </a:pPr>
            <a:r>
              <a:rPr lang="en-US" i="1" dirty="0"/>
              <a:t>Art. 52(1) EPC</a:t>
            </a:r>
          </a:p>
          <a:p>
            <a:pPr marL="0" lvl="1" indent="0">
              <a:buNone/>
            </a:pPr>
            <a:endParaRPr lang="en-US" i="1" dirty="0"/>
          </a:p>
          <a:p>
            <a:pPr marL="0" lvl="1" indent="0">
              <a:buNone/>
            </a:pPr>
            <a:endParaRPr lang="en-US" dirty="0"/>
          </a:p>
        </p:txBody>
      </p:sp>
      <p:sp>
        <p:nvSpPr>
          <p:cNvPr id="4" name="TextBox 1">
            <a:extLst>
              <a:ext uri="{FF2B5EF4-FFF2-40B4-BE49-F238E27FC236}">
                <a16:creationId xmlns:a16="http://schemas.microsoft.com/office/drawing/2014/main" xmlns="" id="{8D86ADB0-3D35-454E-BD98-EE997D9600A0}"/>
              </a:ext>
            </a:extLst>
          </p:cNvPr>
          <p:cNvSpPr txBox="1">
            <a:spLocks noChangeArrowheads="1"/>
          </p:cNvSpPr>
          <p:nvPr/>
        </p:nvSpPr>
        <p:spPr bwMode="auto">
          <a:xfrm>
            <a:off x="323850" y="549275"/>
            <a:ext cx="439216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b="1" dirty="0"/>
              <a:t>Patentable inventions</a:t>
            </a:r>
            <a:endParaRPr lang="en-GB" altLang="en-US" sz="2400" dirty="0"/>
          </a:p>
        </p:txBody>
      </p:sp>
    </p:spTree>
    <p:extLst>
      <p:ext uri="{BB962C8B-B14F-4D97-AF65-F5344CB8AC3E}">
        <p14:creationId xmlns:p14="http://schemas.microsoft.com/office/powerpoint/2010/main" val="2947757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825625"/>
            <a:ext cx="7886700" cy="4351338"/>
          </a:xfrm>
        </p:spPr>
        <p:txBody>
          <a:bodyPr/>
          <a:lstStyle/>
          <a:p>
            <a:pPr marL="0" lvl="1" indent="0">
              <a:buNone/>
            </a:pPr>
            <a:r>
              <a:rPr lang="en-US" dirty="0"/>
              <a:t>Mathematical methods </a:t>
            </a:r>
            <a:r>
              <a:rPr lang="en-US" i="1" dirty="0"/>
              <a:t>as such</a:t>
            </a:r>
            <a:r>
              <a:rPr lang="en-US" dirty="0"/>
              <a:t> are not inventions (e.g., Art. 52(2)(a) EPC,  </a:t>
            </a:r>
            <a:r>
              <a:rPr lang="en-US" dirty="0">
                <a:latin typeface="Arial" panose="020B0604020202020204" pitchFamily="34" charset="0"/>
                <a:cs typeface="Arial" panose="020B0604020202020204" pitchFamily="34" charset="0"/>
              </a:rPr>
              <a:t>§</a:t>
            </a:r>
            <a:r>
              <a:rPr lang="en-US" dirty="0"/>
              <a:t>1(2)(a) Patents Act 1977). </a:t>
            </a:r>
          </a:p>
          <a:p>
            <a:pPr marL="0" lvl="1" indent="0">
              <a:buNone/>
            </a:pPr>
            <a:endParaRPr lang="en-US" b="1" dirty="0"/>
          </a:p>
          <a:p>
            <a:pPr marL="0" lvl="1" indent="0">
              <a:buNone/>
            </a:pPr>
            <a:r>
              <a:rPr lang="en-US" b="1" dirty="0"/>
              <a:t>Is AI a mathematical method?</a:t>
            </a:r>
            <a:endParaRPr lang="en-US" dirty="0"/>
          </a:p>
          <a:p>
            <a:pPr lvl="1"/>
            <a:r>
              <a:rPr lang="en-US" dirty="0"/>
              <a:t>Yes but…</a:t>
            </a:r>
          </a:p>
          <a:p>
            <a:pPr lvl="1"/>
            <a:r>
              <a:rPr lang="en-US" dirty="0"/>
              <a:t>Structured data, data formats, model training (e.g., machine learning), robotics etc. are of a technical nature.</a:t>
            </a:r>
          </a:p>
        </p:txBody>
      </p:sp>
      <p:sp>
        <p:nvSpPr>
          <p:cNvPr id="8" name="TextBox 1">
            <a:extLst>
              <a:ext uri="{FF2B5EF4-FFF2-40B4-BE49-F238E27FC236}">
                <a16:creationId xmlns:a16="http://schemas.microsoft.com/office/drawing/2014/main" xmlns="" id="{63B4CFEB-242A-4E49-8963-C0B2EEAA5617}"/>
              </a:ext>
            </a:extLst>
          </p:cNvPr>
          <p:cNvSpPr txBox="1">
            <a:spLocks noChangeArrowheads="1"/>
          </p:cNvSpPr>
          <p:nvPr/>
        </p:nvSpPr>
        <p:spPr bwMode="auto">
          <a:xfrm>
            <a:off x="323850" y="549275"/>
            <a:ext cx="554429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b="1" dirty="0"/>
              <a:t>Eligibility – Excluded subject matter</a:t>
            </a:r>
            <a:endParaRPr lang="en-GB" altLang="en-US" sz="2400" dirty="0"/>
          </a:p>
        </p:txBody>
      </p:sp>
    </p:spTree>
    <p:extLst>
      <p:ext uri="{BB962C8B-B14F-4D97-AF65-F5344CB8AC3E}">
        <p14:creationId xmlns:p14="http://schemas.microsoft.com/office/powerpoint/2010/main" val="1410681573"/>
      </p:ext>
    </p:extLst>
  </p:cSld>
  <p:clrMapOvr>
    <a:masterClrMapping/>
  </p:clrMapOvr>
</p:sld>
</file>

<file path=ppt/theme/theme1.xml><?xml version="1.0" encoding="utf-8"?>
<a:theme xmlns:a="http://schemas.openxmlformats.org/drawingml/2006/main" name="Simplified Template - master slide 2">
  <a:themeElements>
    <a:clrScheme name="Simplified Template - master slid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implified Template - master slid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implified Template - master slid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mplified Template - master slid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mplified Template - master slid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mplified Template - master slid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mplified Template - master slid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mplified Template - master slid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mplified Template - master slide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mplified Template - master slid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mplified Template - master slid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mplified Template - master slid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mplified Template - master slid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mplified Template - master slid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implified Template [Compatibility Mode]" id="{7F429B22-7341-422F-B14C-7E52C0D32223}" vid="{954181E4-571D-4055-811D-7357EFA097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65D1D7A731CD3D42AE9DA72C5030316C" ma:contentTypeVersion="3" ma:contentTypeDescription="Create a new document." ma:contentTypeScope="" ma:versionID="c63c26abd189bdedbeace796c2081f98">
  <xsd:schema xmlns:xsd="http://www.w3.org/2001/XMLSchema" xmlns:xs="http://www.w3.org/2001/XMLSchema" xmlns:p="http://schemas.microsoft.com/office/2006/metadata/properties" xmlns:ns1="http://schemas.microsoft.com/sharepoint/v3" xmlns:ns2="8e531cc5-043b-40d0-8b54-a79531ae29b7" xmlns:ns3="http://schemas.microsoft.com/sharepoint/v4" targetNamespace="http://schemas.microsoft.com/office/2006/metadata/properties" ma:root="true" ma:fieldsID="6f7b162dcace00a8e0a091a0983c2336" ns1:_="" ns2:_="" ns3:_="">
    <xsd:import namespace="http://schemas.microsoft.com/sharepoint/v3"/>
    <xsd:import namespace="8e531cc5-043b-40d0-8b54-a79531ae29b7"/>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element ref="ns1: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12"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e531cc5-043b-40d0-8b54-a79531ae29b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_dlc_DocId xmlns="8e531cc5-043b-40d0-8b54-a79531ae29b7">3UHUQFE25PYS-63-54</_dlc_DocId>
    <_dlc_DocIdUrl xmlns="8e531cc5-043b-40d0-8b54-a79531ae29b7">
      <Url>http://sharepoint/controlleddocuments/_layouts/15/DocIdRedir.aspx?ID=3UHUQFE25PYS-63-54</Url>
      <Description>3UHUQFE25PYS-63-54</Description>
    </_dlc_DocIdUrl>
    <IconOverlay xmlns="http://schemas.microsoft.com/sharepoint/v4" xsi:nil="true"/>
    <URL xmlns="http://schemas.microsoft.com/sharepoint/v3">
      <Url xsi:nil="true"/>
      <Description xsi:nil="true"/>
    </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069385-27FC-40A7-BA55-BFFB2A2D9F96}">
  <ds:schemaRefs>
    <ds:schemaRef ds:uri="http://schemas.microsoft.com/sharepoint/events"/>
  </ds:schemaRefs>
</ds:datastoreItem>
</file>

<file path=customXml/itemProps2.xml><?xml version="1.0" encoding="utf-8"?>
<ds:datastoreItem xmlns:ds="http://schemas.openxmlformats.org/officeDocument/2006/customXml" ds:itemID="{BCF2AF5D-EAB5-49E9-A231-FDE2F91B09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e531cc5-043b-40d0-8b54-a79531ae29b7"/>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3A3691-1B04-4608-9070-3EC0EC3C99D7}">
  <ds:schemaRefs>
    <ds:schemaRef ds:uri="http://purl.org/dc/dcmitype/"/>
    <ds:schemaRef ds:uri="http://schemas.microsoft.com/sharepoint/v3"/>
    <ds:schemaRef ds:uri="8e531cc5-043b-40d0-8b54-a79531ae29b7"/>
    <ds:schemaRef ds:uri="http://purl.org/dc/elements/1.1/"/>
    <ds:schemaRef ds:uri="http://schemas.microsoft.com/office/2006/metadata/properties"/>
    <ds:schemaRef ds:uri="http://www.w3.org/XML/1998/namespac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customXml/itemProps4.xml><?xml version="1.0" encoding="utf-8"?>
<ds:datastoreItem xmlns:ds="http://schemas.openxmlformats.org/officeDocument/2006/customXml" ds:itemID="{A262788C-B202-4430-8515-5800EA6CA6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2316</TotalTime>
  <Words>3413</Words>
  <Application>Microsoft Macintosh PowerPoint</Application>
  <PresentationFormat>On-screen Show (4:3)</PresentationFormat>
  <Paragraphs>323</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ＭＳ Ｐゴシック</vt:lpstr>
      <vt:lpstr>Wingdings</vt:lpstr>
      <vt:lpstr>Simplified Template - master slide 2</vt:lpstr>
      <vt:lpstr>IP Protection of AI in Europe</vt:lpstr>
      <vt:lpstr>PowerPoint Presentation</vt:lpstr>
      <vt:lpstr>The importance of artificial intelligence </vt:lpstr>
      <vt:lpstr>PowerPoint Presentation</vt:lpstr>
      <vt:lpstr>PowerPoint Presentation</vt:lpstr>
      <vt:lpstr>PowerPoint Presentation</vt:lpstr>
      <vt:lpstr>Protecting IP of AI in Europe</vt:lpstr>
      <vt:lpstr>PowerPoint Presentation</vt:lpstr>
      <vt:lpstr>PowerPoint Presentation</vt:lpstr>
      <vt:lpstr>PowerPoint Presentation</vt:lpstr>
      <vt:lpstr>EPO – Current Approach example</vt:lpstr>
      <vt:lpstr>EPO – Current Approach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Trends</vt:lpstr>
      <vt:lpstr>PowerPoint Presentation</vt:lpstr>
      <vt:lpstr>PowerPoint Presentation</vt:lpstr>
      <vt:lpstr>PowerPoint Presentation</vt:lpstr>
      <vt:lpstr>PowerPoint Presentation</vt:lpstr>
      <vt:lpstr>PowerPoint Presentation</vt:lpstr>
      <vt:lpstr>Useful resources</vt:lpstr>
    </vt:vector>
  </TitlesOfParts>
  <Company>Potter Clarkson</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Simplified version</dc:title>
  <dc:creator>kmeadwell</dc:creator>
  <cp:lastModifiedBy>tony rollins</cp:lastModifiedBy>
  <cp:revision>321</cp:revision>
  <cp:lastPrinted>2018-09-21T08:42:36Z</cp:lastPrinted>
  <dcterms:created xsi:type="dcterms:W3CDTF">2013-06-20T10:27:09Z</dcterms:created>
  <dcterms:modified xsi:type="dcterms:W3CDTF">2018-09-22T14:11:24Z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0x01010065D1D7A731CD3D42AE9DA72C5030316C</vt:lpwstr>
  </property>
  <property fmtid="{D5CDD505-2E9C-101B-9397-08002B2CF9AE}" pid="3" name="_dlc_DocIdItemGuid">
    <vt:lpwstr>da5c217c-92f5-44de-874c-0217508a9984</vt:lpwstr>
  </property>
</Properties>
</file>