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10"/>
  </p:notesMasterIdLst>
  <p:sldIdLst>
    <p:sldId id="418" r:id="rId5"/>
    <p:sldId id="490" r:id="rId6"/>
    <p:sldId id="544" r:id="rId7"/>
    <p:sldId id="545" r:id="rId8"/>
    <p:sldId id="420" r:id="rId9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79">
          <p15:clr>
            <a:srgbClr val="A4A3A4"/>
          </p15:clr>
        </p15:guide>
        <p15:guide id="4" pos="8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B9C"/>
    <a:srgbClr val="2AA890"/>
    <a:srgbClr val="65D6F1"/>
    <a:srgbClr val="F48710"/>
    <a:srgbClr val="9CE5F6"/>
    <a:srgbClr val="FFFFFF"/>
    <a:srgbClr val="F5F5F5"/>
    <a:srgbClr val="2FBBA0"/>
    <a:srgbClr val="31C1A6"/>
    <a:srgbClr val="2C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3" autoAdjust="0"/>
    <p:restoredTop sz="95897" autoAdjust="0"/>
  </p:normalViewPr>
  <p:slideViewPr>
    <p:cSldViewPr snapToGrid="0" snapToObjects="1">
      <p:cViewPr varScale="1">
        <p:scale>
          <a:sx n="109" d="100"/>
          <a:sy n="109" d="100"/>
        </p:scale>
        <p:origin x="1256" y="184"/>
      </p:cViewPr>
      <p:guideLst>
        <p:guide orient="horz" pos="2160"/>
        <p:guide pos="2880"/>
        <p:guide orient="horz" pos="1779"/>
        <p:guide pos="8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817CC8-AF5F-4C53-B932-C24C29649C0C}" type="datetimeFigureOut">
              <a:rPr lang="pt-BR" smtClean="0"/>
              <a:pPr/>
              <a:t>22/09/18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6E0F776-E8A6-4705-91E0-1BD8A5EDEF4F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4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0F776-E8A6-4705-91E0-1BD8A5EDEF4F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47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0F776-E8A6-4705-91E0-1BD8A5EDEF4F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093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0F776-E8A6-4705-91E0-1BD8A5EDEF4F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30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53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776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6296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8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10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00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081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2627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227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127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36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27BF-EAB5-4498-9ED8-E1A2A1431611}" type="datetimeFigureOut">
              <a:rPr lang="pt-BR" smtClean="0"/>
              <a:t>22/09/18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70D5-33CB-4364-A438-028527E4EF68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024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apa background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lin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076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408146" y="6501502"/>
            <a:ext cx="2692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Copyright ©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Kasznar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Leonardos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</a:p>
          <a:p>
            <a:pPr algn="r"/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Intellectual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Property</a:t>
            </a:r>
            <a:endParaRPr lang="en-US" sz="800" dirty="0">
              <a:solidFill>
                <a:schemeClr val="bg1"/>
              </a:solidFill>
              <a:latin typeface="Aller" charset="0"/>
              <a:ea typeface="Aller" charset="0"/>
              <a:cs typeface="Aller" charset="0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020388" y="2897832"/>
            <a:ext cx="5561057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pt-BR" altLang="pt-BR" sz="3200" b="1" dirty="0">
                <a:solidFill>
                  <a:srgbClr val="FFFFFF"/>
                </a:solidFill>
                <a:latin typeface="Seravek"/>
              </a:rPr>
              <a:t>PATENT </a:t>
            </a:r>
          </a:p>
          <a:p>
            <a:pPr>
              <a:buClr>
                <a:srgbClr val="006699"/>
              </a:buClr>
            </a:pPr>
            <a:r>
              <a:rPr lang="pt-BR" altLang="pt-BR" sz="3200" b="1" dirty="0">
                <a:solidFill>
                  <a:srgbClr val="FFFFFF"/>
                </a:solidFill>
                <a:latin typeface="Seravek"/>
              </a:rPr>
              <a:t>SCENARIO</a:t>
            </a:r>
          </a:p>
        </p:txBody>
      </p:sp>
      <p:pic>
        <p:nvPicPr>
          <p:cNvPr id="9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2556" y="2683750"/>
            <a:ext cx="1561316" cy="1448352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B8C6F718-413A-4856-9ABE-A17C1E3C61DB}"/>
              </a:ext>
            </a:extLst>
          </p:cNvPr>
          <p:cNvSpPr/>
          <p:nvPr/>
        </p:nvSpPr>
        <p:spPr>
          <a:xfrm>
            <a:off x="7706339" y="5889876"/>
            <a:ext cx="1394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400" i="1" dirty="0" err="1">
                <a:solidFill>
                  <a:schemeClr val="bg1"/>
                </a:solidFill>
                <a:ea typeface="Aller" charset="0"/>
                <a:cs typeface="Aller" charset="0"/>
              </a:rPr>
              <a:t>September</a:t>
            </a:r>
            <a:r>
              <a:rPr lang="pt-BR" sz="1400" i="1" dirty="0">
                <a:solidFill>
                  <a:schemeClr val="bg1"/>
                </a:solidFill>
                <a:ea typeface="Aller" charset="0"/>
                <a:cs typeface="Aller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86632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4"/>
          <p:cNvSpPr/>
          <p:nvPr/>
        </p:nvSpPr>
        <p:spPr>
          <a:xfrm rot="5400000">
            <a:off x="517604" y="1309162"/>
            <a:ext cx="716889" cy="366310"/>
          </a:xfrm>
          <a:prstGeom prst="triangle">
            <a:avLst>
              <a:gd name="adj" fmla="val 49078"/>
            </a:avLst>
          </a:prstGeom>
          <a:solidFill>
            <a:srgbClr val="005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24601" y="1340570"/>
            <a:ext cx="77974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IP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Highlights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in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Brazil</a:t>
            </a:r>
            <a:endParaRPr lang="pt-BR" sz="22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0" lvl="2"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Trademarks: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Madrid Protocol – 2019? 2020?</a:t>
            </a: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Industrial Design: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Examination Guidelines to be issued – priority issue regarding dotted lines</a:t>
            </a: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Patents: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Huge Backlog – Average of 10 years</a:t>
            </a:r>
          </a:p>
          <a:p>
            <a:pPr marL="0" lvl="2" algn="just"/>
            <a:endParaRPr lang="pt-BR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8032783-9E26-4E24-85C8-A3A4D0F7391C}"/>
              </a:ext>
            </a:extLst>
          </p:cNvPr>
          <p:cNvGrpSpPr/>
          <p:nvPr/>
        </p:nvGrpSpPr>
        <p:grpSpPr>
          <a:xfrm>
            <a:off x="-15339" y="1"/>
            <a:ext cx="801203" cy="6858000"/>
            <a:chOff x="-15339" y="1"/>
            <a:chExt cx="801203" cy="6858000"/>
          </a:xfrm>
        </p:grpSpPr>
        <p:sp>
          <p:nvSpPr>
            <p:cNvPr id="14" name="Rectangle 13"/>
            <p:cNvSpPr/>
            <p:nvPr/>
          </p:nvSpPr>
          <p:spPr>
            <a:xfrm>
              <a:off x="-6469" y="1"/>
              <a:ext cx="722043" cy="6858000"/>
            </a:xfrm>
            <a:prstGeom prst="rect">
              <a:avLst/>
            </a:prstGeom>
            <a:solidFill>
              <a:srgbClr val="005B9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339" y="6020837"/>
              <a:ext cx="801203" cy="743234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7296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4"/>
          <p:cNvSpPr/>
          <p:nvPr/>
        </p:nvSpPr>
        <p:spPr>
          <a:xfrm rot="5400000">
            <a:off x="517604" y="1309162"/>
            <a:ext cx="716889" cy="366310"/>
          </a:xfrm>
          <a:prstGeom prst="triangle">
            <a:avLst>
              <a:gd name="adj" fmla="val 49078"/>
            </a:avLst>
          </a:prstGeom>
          <a:solidFill>
            <a:srgbClr val="005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24601" y="1340570"/>
            <a:ext cx="77974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Backlog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8032783-9E26-4E24-85C8-A3A4D0F7391C}"/>
              </a:ext>
            </a:extLst>
          </p:cNvPr>
          <p:cNvGrpSpPr/>
          <p:nvPr/>
        </p:nvGrpSpPr>
        <p:grpSpPr>
          <a:xfrm>
            <a:off x="-15339" y="1"/>
            <a:ext cx="801203" cy="6858000"/>
            <a:chOff x="-15339" y="1"/>
            <a:chExt cx="801203" cy="6858000"/>
          </a:xfrm>
        </p:grpSpPr>
        <p:sp>
          <p:nvSpPr>
            <p:cNvPr id="14" name="Rectangle 13"/>
            <p:cNvSpPr/>
            <p:nvPr/>
          </p:nvSpPr>
          <p:spPr>
            <a:xfrm>
              <a:off x="-6469" y="1"/>
              <a:ext cx="722043" cy="6858000"/>
            </a:xfrm>
            <a:prstGeom prst="rect">
              <a:avLst/>
            </a:prstGeom>
            <a:solidFill>
              <a:srgbClr val="005B9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339" y="6020837"/>
              <a:ext cx="801203" cy="743234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C64EA7C5-27FD-4A11-A419-7318480EA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396" y="1850762"/>
            <a:ext cx="7643496" cy="343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48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riangle 4"/>
          <p:cNvSpPr/>
          <p:nvPr/>
        </p:nvSpPr>
        <p:spPr>
          <a:xfrm rot="5400000">
            <a:off x="517604" y="1309162"/>
            <a:ext cx="716889" cy="366310"/>
          </a:xfrm>
          <a:prstGeom prst="triangle">
            <a:avLst>
              <a:gd name="adj" fmla="val 49078"/>
            </a:avLst>
          </a:prstGeom>
          <a:solidFill>
            <a:srgbClr val="005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24601" y="1340570"/>
            <a:ext cx="779747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Patents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-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How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reduce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pt-BR" sz="2200" b="1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</a:t>
            </a:r>
            <a:r>
              <a:rPr lang="pt-BR" sz="22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backlog? </a:t>
            </a:r>
          </a:p>
          <a:p>
            <a:pPr marL="0" lvl="2" algn="just"/>
            <a:endParaRPr lang="pt-BR" sz="22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2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30,000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pending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pt-BR" dirty="0" err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applications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335 Examiners (97 in home office)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Home office – 40% higher output</a:t>
            </a: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Official Action 6.20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Examination based on those made in corresponding applications in </a:t>
            </a:r>
          </a:p>
          <a:p>
            <a:pPr marL="0" lvl="2" algn="just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other countries</a:t>
            </a: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Fast Track Procedure for granting patents – 2019?</a:t>
            </a:r>
          </a:p>
          <a:p>
            <a:pPr marL="0" lvl="2" algn="just"/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lvl="2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Financial Autonomy of the Patent Office </a:t>
            </a:r>
          </a:p>
          <a:p>
            <a:pPr marL="0" lvl="2" algn="just"/>
            <a:endParaRPr lang="pt-BR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xmlns="" id="{B8032783-9E26-4E24-85C8-A3A4D0F7391C}"/>
              </a:ext>
            </a:extLst>
          </p:cNvPr>
          <p:cNvGrpSpPr/>
          <p:nvPr/>
        </p:nvGrpSpPr>
        <p:grpSpPr>
          <a:xfrm>
            <a:off x="-15339" y="1"/>
            <a:ext cx="801203" cy="6858000"/>
            <a:chOff x="-15339" y="1"/>
            <a:chExt cx="801203" cy="6858000"/>
          </a:xfrm>
        </p:grpSpPr>
        <p:sp>
          <p:nvSpPr>
            <p:cNvPr id="14" name="Rectangle 13"/>
            <p:cNvSpPr/>
            <p:nvPr/>
          </p:nvSpPr>
          <p:spPr>
            <a:xfrm>
              <a:off x="-6469" y="1"/>
              <a:ext cx="722043" cy="6858000"/>
            </a:xfrm>
            <a:prstGeom prst="rect">
              <a:avLst/>
            </a:prstGeom>
            <a:solidFill>
              <a:srgbClr val="005B9C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5339" y="6020837"/>
              <a:ext cx="801203" cy="743234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02436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apa background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lin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076" y="13935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18303" y="3060518"/>
            <a:ext cx="2993315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600" b="1" dirty="0">
                <a:solidFill>
                  <a:schemeClr val="bg1"/>
                </a:solidFill>
                <a:latin typeface="Seravek"/>
                <a:cs typeface="Seravek"/>
              </a:rPr>
              <a:t>RICARDO BOCLIN</a:t>
            </a:r>
          </a:p>
          <a:p>
            <a:r>
              <a:rPr lang="pt-BR" sz="2000" dirty="0" err="1">
                <a:solidFill>
                  <a:schemeClr val="bg1"/>
                </a:solidFill>
                <a:latin typeface="Seravek"/>
                <a:cs typeface="Seravek"/>
              </a:rPr>
              <a:t>Partner</a:t>
            </a:r>
            <a:endParaRPr lang="pt-BR" sz="2000" dirty="0">
              <a:solidFill>
                <a:schemeClr val="bg1"/>
              </a:solidFill>
              <a:latin typeface="Seravek"/>
              <a:cs typeface="Seravek"/>
            </a:endParaRPr>
          </a:p>
          <a:p>
            <a:r>
              <a:rPr lang="pt-BR" sz="1400" dirty="0">
                <a:solidFill>
                  <a:schemeClr val="bg1"/>
                </a:solidFill>
                <a:latin typeface="Seravek"/>
                <a:cs typeface="Seravek"/>
              </a:rPr>
              <a:t>ricardo.boclin@kasznarleonardos.com</a:t>
            </a:r>
          </a:p>
        </p:txBody>
      </p:sp>
      <p:pic>
        <p:nvPicPr>
          <p:cNvPr id="11" name="Pictur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1618" y="2704824"/>
            <a:ext cx="1561316" cy="144835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408146" y="6501502"/>
            <a:ext cx="2692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Copyright ©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Kasznar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Leonardos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</a:p>
          <a:p>
            <a:pPr algn="r"/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Intellectual</a:t>
            </a:r>
            <a:r>
              <a:rPr lang="pt-BR" sz="800" dirty="0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 </a:t>
            </a:r>
            <a:r>
              <a:rPr lang="pt-BR" sz="800" dirty="0" err="1">
                <a:solidFill>
                  <a:schemeClr val="bg1"/>
                </a:solidFill>
                <a:latin typeface="Aller" charset="0"/>
                <a:ea typeface="Aller" charset="0"/>
                <a:cs typeface="Aller" charset="0"/>
              </a:rPr>
              <a:t>Property</a:t>
            </a:r>
            <a:endParaRPr lang="en-US" sz="800" dirty="0">
              <a:solidFill>
                <a:schemeClr val="bg1"/>
              </a:solidFill>
              <a:latin typeface="Aller" charset="0"/>
              <a:ea typeface="Aller" charset="0"/>
              <a:cs typeface="All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01304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68E7E2A0DF54AB6B3B3D327FFBF0B" ma:contentTypeVersion="0" ma:contentTypeDescription="Create a new document." ma:contentTypeScope="" ma:versionID="bba768312361753c24916dbd9e24e84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3BEA23-D194-42D1-A869-5C3B4E88EB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99CFA4-ADE6-4BF9-A8A1-16382B050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D63E0E6-64C3-44F0-9DC8-A1D30675143A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9596</TotalTime>
  <Words>116</Words>
  <Application>Microsoft Macintosh PowerPoint</Application>
  <PresentationFormat>On-screen Show (4:3)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Aller</vt:lpstr>
      <vt:lpstr>Arial</vt:lpstr>
      <vt:lpstr>Calibri</vt:lpstr>
      <vt:lpstr>Calibri Light</vt:lpstr>
      <vt:lpstr>Seravek</vt:lpstr>
      <vt:lpstr>Personalizar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em Inglês</dc:title>
  <dc:creator>Cuca Cuca</dc:creator>
  <cp:lastModifiedBy>tony rollins</cp:lastModifiedBy>
  <cp:revision>1615</cp:revision>
  <cp:lastPrinted>2015-08-04T17:12:58Z</cp:lastPrinted>
  <dcterms:created xsi:type="dcterms:W3CDTF">2015-07-28T13:55:35Z</dcterms:created>
  <dcterms:modified xsi:type="dcterms:W3CDTF">2018-09-22T14:03:53Z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7" name="Expiration Date">
    <vt:lpwstr>2015-08-01T02:06:40Z</vt:lpwstr>
  </property>
  <property fmtid="{D5CDD505-2E9C-101B-9397-08002B2CF9AE}" pid="9" name="ContentTypeId">
    <vt:lpwstr>0x010100F1A68E7E2A0DF54AB6B3B3D327FFBF0B</vt:lpwstr>
  </property>
</Properties>
</file>