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82" r:id="rId4"/>
    <p:sldId id="283" r:id="rId5"/>
    <p:sldId id="284" r:id="rId6"/>
    <p:sldId id="285" r:id="rId7"/>
    <p:sldId id="286" r:id="rId8"/>
    <p:sldId id="287" r:id="rId9"/>
    <p:sldId id="288" r:id="rId10"/>
    <p:sldId id="289" r:id="rId11"/>
    <p:sldId id="290" r:id="rId12"/>
    <p:sldId id="292" r:id="rId13"/>
    <p:sldId id="293" r:id="rId14"/>
    <p:sldId id="291" r:id="rId15"/>
    <p:sldId id="294" r:id="rId16"/>
    <p:sldId id="295" r:id="rId17"/>
    <p:sldId id="296" r:id="rId18"/>
    <p:sldId id="297" r:id="rId19"/>
    <p:sldId id="298" r:id="rId20"/>
    <p:sldId id="299" r:id="rId21"/>
    <p:sldId id="300" r:id="rId22"/>
    <p:sldId id="301" r:id="rId23"/>
    <p:sldId id="302" r:id="rId24"/>
    <p:sldId id="280" r:id="rId2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9" autoAdjust="0"/>
    <p:restoredTop sz="82371" autoAdjust="0"/>
  </p:normalViewPr>
  <p:slideViewPr>
    <p:cSldViewPr>
      <p:cViewPr>
        <p:scale>
          <a:sx n="80" d="100"/>
          <a:sy n="80" d="100"/>
        </p:scale>
        <p:origin x="2552" y="456"/>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3096" y="5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643FB5-B394-43D4-8D32-C5C8EAAF6B4A}" type="datetimeFigureOut">
              <a:rPr lang="es-AR" smtClean="0"/>
              <a:t>22/9/18</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237A46-5820-49A9-8B9E-44DE3924DAC6}" type="slidenum">
              <a:rPr lang="es-AR" smtClean="0"/>
              <a:t>‹#›</a:t>
            </a:fld>
            <a:endParaRPr lang="es-AR"/>
          </a:p>
        </p:txBody>
      </p:sp>
    </p:spTree>
    <p:extLst>
      <p:ext uri="{BB962C8B-B14F-4D97-AF65-F5344CB8AC3E}">
        <p14:creationId xmlns:p14="http://schemas.microsoft.com/office/powerpoint/2010/main" val="898775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171450" lvl="2" indent="-171450">
              <a:spcAft>
                <a:spcPts val="1200"/>
              </a:spcAft>
              <a:buFont typeface="Arial" panose="020B0604020202020204" pitchFamily="34" charset="0"/>
              <a:buChar char="•"/>
            </a:pPr>
            <a:r>
              <a:rPr lang="en-US" sz="1400" kern="1200" dirty="0" smtClean="0">
                <a:solidFill>
                  <a:schemeClr val="tx1"/>
                </a:solidFill>
                <a:effectLst/>
              </a:rPr>
              <a:t>Old procedure: if applicant and opponent failed to reach an agreement (within a non-extendable one-year term), applicant had to sue opponent in a court of law, after a pretrial mediation hearing, to have opposition declared groundless; otherwise application lapsed automatically</a:t>
            </a:r>
            <a:endParaRPr lang="es-AR" sz="1400" kern="1200" dirty="0" smtClean="0">
              <a:solidFill>
                <a:schemeClr val="tx1"/>
              </a:solidFill>
              <a:effectLst/>
            </a:endParaRPr>
          </a:p>
          <a:p>
            <a:pPr marL="171450" lvl="2" indent="-171450">
              <a:spcAft>
                <a:spcPts val="1200"/>
              </a:spcAft>
              <a:buFont typeface="Arial" panose="020B0604020202020204" pitchFamily="34" charset="0"/>
              <a:buChar char="•"/>
            </a:pPr>
            <a:r>
              <a:rPr lang="en-US" sz="1400" kern="1200" dirty="0" smtClean="0">
                <a:solidFill>
                  <a:schemeClr val="tx1"/>
                </a:solidFill>
                <a:effectLst/>
              </a:rPr>
              <a:t>New procedure: if applicant and opponent fail to reach an agreement with three months from service of opposition, TMO decides on whether the opposition is warranted or not</a:t>
            </a:r>
            <a:endParaRPr lang="es-AR" sz="1400" kern="1200" dirty="0" smtClean="0">
              <a:solidFill>
                <a:schemeClr val="tx1"/>
              </a:solidFill>
              <a:effectLst/>
            </a:endParaRPr>
          </a:p>
          <a:p>
            <a:pPr marL="171450" lvl="3" indent="-171450">
              <a:spcAft>
                <a:spcPts val="1200"/>
              </a:spcAft>
              <a:buFont typeface="Arial" panose="020B0604020202020204" pitchFamily="34" charset="0"/>
              <a:buChar char="•"/>
            </a:pPr>
            <a:r>
              <a:rPr lang="en-US" sz="1400" kern="1200" dirty="0" smtClean="0">
                <a:solidFill>
                  <a:schemeClr val="tx1"/>
                </a:solidFill>
                <a:effectLst/>
              </a:rPr>
              <a:t>No lapsing of application for failure to reach agreement</a:t>
            </a:r>
            <a:endParaRPr lang="es-AR" sz="1400" kern="1200" dirty="0" smtClean="0">
              <a:solidFill>
                <a:schemeClr val="tx1"/>
              </a:solidFill>
              <a:effectLst/>
            </a:endParaRPr>
          </a:p>
          <a:p>
            <a:pPr marL="171450" lvl="3" indent="-171450">
              <a:spcAft>
                <a:spcPts val="1200"/>
              </a:spcAft>
              <a:buFont typeface="Arial" panose="020B0604020202020204" pitchFamily="34" charset="0"/>
              <a:buChar char="•"/>
            </a:pPr>
            <a:r>
              <a:rPr lang="en-US" sz="1400" kern="1200" dirty="0" smtClean="0">
                <a:solidFill>
                  <a:schemeClr val="tx1"/>
                </a:solidFill>
                <a:effectLst/>
              </a:rPr>
              <a:t>Opponent must pay an additional fee (approx. U.S.$ 300) to keep opposition in place</a:t>
            </a:r>
            <a:endParaRPr lang="es-AR" sz="1400" kern="1200" dirty="0" smtClean="0">
              <a:solidFill>
                <a:schemeClr val="tx1"/>
              </a:solidFill>
              <a:effectLst/>
            </a:endParaRPr>
          </a:p>
          <a:p>
            <a:pPr marL="171450" indent="-171450">
              <a:buFont typeface="Arial" panose="020B0604020202020204" pitchFamily="34" charset="0"/>
              <a:buChar char="•"/>
            </a:pPr>
            <a:r>
              <a:rPr lang="en-US" sz="1400" kern="1200" dirty="0" smtClean="0">
                <a:solidFill>
                  <a:schemeClr val="tx1"/>
                </a:solidFill>
                <a:effectLst/>
              </a:rPr>
              <a:t>TMO’s decision may be appealed from before Federal Court of Appeals</a:t>
            </a:r>
            <a:endParaRPr lang="es-AR" sz="1400" dirty="0"/>
          </a:p>
        </p:txBody>
      </p:sp>
      <p:sp>
        <p:nvSpPr>
          <p:cNvPr id="4" name="3 Marcador de número de diapositiva"/>
          <p:cNvSpPr>
            <a:spLocks noGrp="1"/>
          </p:cNvSpPr>
          <p:nvPr>
            <p:ph type="sldNum" sz="quarter" idx="10"/>
          </p:nvPr>
        </p:nvSpPr>
        <p:spPr/>
        <p:txBody>
          <a:bodyPr/>
          <a:lstStyle/>
          <a:p>
            <a:fld id="{7A237A46-5820-49A9-8B9E-44DE3924DAC6}" type="slidenum">
              <a:rPr lang="es-AR" smtClean="0"/>
              <a:t>5</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355600" lvl="1" indent="-355600">
              <a:buFont typeface="Arial" panose="020B0604020202020204" pitchFamily="34" charset="0"/>
              <a:buChar char="•"/>
            </a:pPr>
            <a:r>
              <a:rPr lang="en-US" sz="1600" dirty="0"/>
              <a:t>Brazil:</a:t>
            </a:r>
            <a:endParaRPr lang="es-AR" sz="1600" dirty="0"/>
          </a:p>
          <a:p>
            <a:pPr marL="355600" lvl="2" indent="-355600">
              <a:buFont typeface="Arial" panose="020B0604020202020204" pitchFamily="34" charset="0"/>
              <a:buChar char="•"/>
            </a:pPr>
            <a:r>
              <a:rPr lang="en-US" sz="1600" dirty="0"/>
              <a:t>Bill sent to Congress (but what about administrative and financial autonomy?)</a:t>
            </a:r>
            <a:endParaRPr lang="es-AR" sz="1600" dirty="0"/>
          </a:p>
          <a:p>
            <a:pPr marL="355600" lvl="2" indent="-355600">
              <a:buFont typeface="Arial" panose="020B0604020202020204" pitchFamily="34" charset="0"/>
              <a:buChar char="•"/>
            </a:pPr>
            <a:r>
              <a:rPr lang="en-US" sz="1600" dirty="0"/>
              <a:t>But: </a:t>
            </a:r>
            <a:endParaRPr lang="es-AR" sz="1600" dirty="0"/>
          </a:p>
          <a:p>
            <a:pPr marL="812800" lvl="4" indent="-355600">
              <a:buFont typeface="Arial" panose="020B0604020202020204" pitchFamily="34" charset="0"/>
              <a:buChar char="•"/>
            </a:pPr>
            <a:r>
              <a:rPr lang="en-US" sz="1600" dirty="0"/>
              <a:t>BR TMO has huge delays</a:t>
            </a:r>
            <a:endParaRPr lang="es-AR" sz="1600" dirty="0"/>
          </a:p>
          <a:p>
            <a:pPr marL="812800" lvl="4" indent="-355600">
              <a:buFont typeface="Arial" panose="020B0604020202020204" pitchFamily="34" charset="0"/>
              <a:buChar char="•"/>
            </a:pPr>
            <a:r>
              <a:rPr lang="en-US" sz="1600" dirty="0"/>
              <a:t>Language issue</a:t>
            </a:r>
            <a:endParaRPr lang="es-AR" sz="1600" dirty="0"/>
          </a:p>
          <a:p>
            <a:pPr marL="355600" lvl="2" indent="-355600">
              <a:buFont typeface="Arial" panose="020B0604020202020204" pitchFamily="34" charset="0"/>
              <a:buChar char="•"/>
            </a:pPr>
            <a:r>
              <a:rPr lang="en-US" sz="1600" dirty="0"/>
              <a:t>ABPI’s stance:</a:t>
            </a:r>
            <a:endParaRPr lang="es-AR" sz="1600" dirty="0"/>
          </a:p>
          <a:p>
            <a:pPr marL="812800" lvl="4" indent="-355600">
              <a:buFont typeface="Arial" panose="020B0604020202020204" pitchFamily="34" charset="0"/>
              <a:buChar char="•"/>
            </a:pPr>
            <a:r>
              <a:rPr lang="en-US" sz="1600" dirty="0"/>
              <a:t>Use of PM in BR by local applicants</a:t>
            </a:r>
            <a:endParaRPr lang="es-AR" sz="1600" dirty="0"/>
          </a:p>
          <a:p>
            <a:pPr marL="812800" lvl="4" indent="-355600">
              <a:buFont typeface="Arial" panose="020B0604020202020204" pitchFamily="34" charset="0"/>
              <a:buChar char="•"/>
            </a:pPr>
            <a:r>
              <a:rPr lang="en-US" sz="1600" dirty="0"/>
              <a:t>Local proxy to receive court notifications</a:t>
            </a:r>
            <a:endParaRPr lang="es-AR" sz="1600" dirty="0"/>
          </a:p>
          <a:p>
            <a:pPr marL="812800" lvl="4" indent="-355600">
              <a:buFont typeface="Arial" panose="020B0604020202020204" pitchFamily="34" charset="0"/>
              <a:buChar char="•"/>
            </a:pPr>
            <a:r>
              <a:rPr lang="en-US" sz="1600" dirty="0"/>
              <a:t>Translation of tm scope into Portuguese</a:t>
            </a:r>
            <a:endParaRPr lang="es-AR" sz="1600" dirty="0"/>
          </a:p>
          <a:p>
            <a:pPr marL="812800" lvl="4" indent="-355600">
              <a:buFont typeface="Arial" panose="020B0604020202020204" pitchFamily="34" charset="0"/>
              <a:buChar char="•"/>
            </a:pPr>
            <a:r>
              <a:rPr lang="en-US" sz="1600" dirty="0"/>
              <a:t>Proof of applicant’s actual and effective activity related to scope of trademark</a:t>
            </a:r>
            <a:endParaRPr lang="es-AR" sz="1600" dirty="0"/>
          </a:p>
          <a:p>
            <a:pPr marL="812800" lvl="4" indent="-355600">
              <a:buFont typeface="Arial" panose="020B0604020202020204" pitchFamily="34" charset="0"/>
              <a:buChar char="•"/>
            </a:pPr>
            <a:r>
              <a:rPr lang="en-US" sz="1600" dirty="0" smtClean="0"/>
              <a:t>Periodic </a:t>
            </a:r>
            <a:r>
              <a:rPr lang="en-US" sz="1600" dirty="0"/>
              <a:t>submission of proof of use to keep registration alive</a:t>
            </a:r>
            <a:endParaRPr lang="es-AR" sz="1600" dirty="0"/>
          </a:p>
          <a:p>
            <a:pPr marL="355600" indent="-355600">
              <a:buFont typeface="Arial" panose="020B0604020202020204" pitchFamily="34" charset="0"/>
              <a:buChar char="•"/>
            </a:pPr>
            <a:r>
              <a:rPr lang="en-US" sz="1600" dirty="0"/>
              <a:t>“Expansive wave” in </a:t>
            </a:r>
            <a:r>
              <a:rPr lang="en-US" sz="1600" dirty="0" err="1"/>
              <a:t>LatAm</a:t>
            </a:r>
            <a:r>
              <a:rPr lang="en-US" sz="1600" dirty="0"/>
              <a:t>?</a:t>
            </a:r>
            <a:endParaRPr lang="es-AR" sz="1600" kern="1200" dirty="0">
              <a:solidFill>
                <a:schemeClr val="tx1"/>
              </a:solidFill>
              <a:effectLst/>
            </a:endParaRP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14</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82550" lvl="1" algn="ctr"/>
            <a:r>
              <a:rPr lang="en-US" sz="1600" kern="1200" dirty="0" smtClean="0">
                <a:solidFill>
                  <a:schemeClr val="tx1"/>
                </a:solidFill>
                <a:effectLst/>
                <a:latin typeface="+mn-lt"/>
                <a:ea typeface="+mn-ea"/>
                <a:cs typeface="+mn-cs"/>
              </a:rPr>
              <a:t>Argentina:</a:t>
            </a:r>
            <a:endParaRPr lang="es-AR" sz="1600" kern="1200" dirty="0" smtClean="0">
              <a:solidFill>
                <a:schemeClr val="tx1"/>
              </a:solidFill>
              <a:effectLst/>
              <a:latin typeface="+mn-lt"/>
              <a:ea typeface="+mn-ea"/>
              <a:cs typeface="+mn-cs"/>
            </a:endParaRPr>
          </a:p>
          <a:p>
            <a:pPr marL="368300" lvl="2" indent="-285750">
              <a:spcAft>
                <a:spcPts val="1200"/>
              </a:spcAft>
              <a:buFont typeface="Arial" panose="020B0604020202020204" pitchFamily="34" charset="0"/>
              <a:buChar char="•"/>
            </a:pPr>
            <a:r>
              <a:rPr lang="en-US" sz="1600" kern="1200" dirty="0" smtClean="0">
                <a:solidFill>
                  <a:schemeClr val="tx1"/>
                </a:solidFill>
                <a:effectLst/>
                <a:latin typeface="+mn-lt"/>
                <a:ea typeface="+mn-ea"/>
                <a:cs typeface="+mn-cs"/>
              </a:rPr>
              <a:t>2018 changes seem geared towards Madrid</a:t>
            </a:r>
            <a:endParaRPr lang="es-AR" sz="1600" kern="1200" dirty="0" smtClean="0">
              <a:solidFill>
                <a:schemeClr val="tx1"/>
              </a:solidFill>
              <a:effectLst/>
              <a:latin typeface="+mn-lt"/>
              <a:ea typeface="+mn-ea"/>
              <a:cs typeface="+mn-cs"/>
            </a:endParaRPr>
          </a:p>
          <a:p>
            <a:pPr marL="368300" lvl="2" indent="-285750">
              <a:spcAft>
                <a:spcPts val="1200"/>
              </a:spcAft>
              <a:buFont typeface="Arial" panose="020B0604020202020204" pitchFamily="34" charset="0"/>
              <a:buChar char="•"/>
            </a:pPr>
            <a:r>
              <a:rPr lang="en-US" sz="1600" kern="1200" dirty="0" smtClean="0">
                <a:solidFill>
                  <a:schemeClr val="tx1"/>
                </a:solidFill>
                <a:effectLst/>
                <a:latin typeface="+mn-lt"/>
                <a:ea typeface="+mn-ea"/>
                <a:cs typeface="+mn-cs"/>
              </a:rPr>
              <a:t>But new system must first be tested</a:t>
            </a:r>
            <a:endParaRPr lang="es-AR" sz="1600" kern="1200" dirty="0" smtClean="0">
              <a:solidFill>
                <a:schemeClr val="tx1"/>
              </a:solidFill>
              <a:effectLst/>
              <a:latin typeface="+mn-lt"/>
              <a:ea typeface="+mn-ea"/>
              <a:cs typeface="+mn-cs"/>
            </a:endParaRPr>
          </a:p>
          <a:p>
            <a:pPr marL="368300" lvl="2" indent="-285750">
              <a:spcAft>
                <a:spcPts val="1200"/>
              </a:spcAft>
              <a:buFont typeface="Arial" panose="020B0604020202020204" pitchFamily="34" charset="0"/>
              <a:buChar char="•"/>
            </a:pPr>
            <a:r>
              <a:rPr lang="en-US" sz="1600" kern="1200" dirty="0" smtClean="0">
                <a:solidFill>
                  <a:schemeClr val="tx1"/>
                </a:solidFill>
                <a:effectLst/>
                <a:latin typeface="+mn-lt"/>
                <a:ea typeface="+mn-ea"/>
                <a:cs typeface="+mn-cs"/>
              </a:rPr>
              <a:t>PCT likely to be approached first</a:t>
            </a:r>
            <a:endParaRPr lang="es-AR" sz="1600" kern="1200" dirty="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15</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171450" lvl="1" indent="-171450">
              <a:buFont typeface="Arial" panose="020B0604020202020204" pitchFamily="34" charset="0"/>
              <a:buChar char="•"/>
            </a:pPr>
            <a:r>
              <a:rPr lang="en-US" dirty="0"/>
              <a:t>And it all started with…:17</a:t>
            </a:r>
            <a:r>
              <a:rPr lang="en-US" baseline="30000" dirty="0"/>
              <a:t>th</a:t>
            </a:r>
            <a:r>
              <a:rPr lang="en-US" dirty="0"/>
              <a:t> Meeting of Health Ministers of the Mercosur (Dec. 4, 2009): concern about “proliferation of pharma applications” and need to introduce guidelines</a:t>
            </a:r>
            <a:endParaRPr lang="es-AR" sz="1100" dirty="0"/>
          </a:p>
          <a:p>
            <a:pPr marL="171450" lvl="1" indent="-171450">
              <a:buFont typeface="Arial" panose="020B0604020202020204" pitchFamily="34" charset="0"/>
              <a:buChar char="•"/>
            </a:pPr>
            <a:r>
              <a:rPr lang="en-US" dirty="0"/>
              <a:t>Predicated on three tenets: </a:t>
            </a:r>
            <a:r>
              <a:rPr lang="en-US" dirty="0" err="1"/>
              <a:t>evergreening</a:t>
            </a:r>
            <a:r>
              <a:rPr lang="en-US" dirty="0"/>
              <a:t>, flexibilities and proliferation </a:t>
            </a:r>
            <a:endParaRPr lang="es-AR" sz="1100" dirty="0"/>
          </a:p>
          <a:p>
            <a:pPr marL="628650" lvl="3" indent="-171450">
              <a:buFont typeface="Arial" panose="020B0604020202020204" pitchFamily="34" charset="0"/>
              <a:buChar char="•"/>
            </a:pPr>
            <a:r>
              <a:rPr lang="en-US" dirty="0" err="1"/>
              <a:t>Evergreening</a:t>
            </a:r>
            <a:r>
              <a:rPr lang="en-US" dirty="0"/>
              <a:t>: patenting of trivial innovations so as to lengthen protection of basic invention --- i.e. patent renewal</a:t>
            </a:r>
            <a:endParaRPr lang="es-AR" sz="1100" dirty="0"/>
          </a:p>
          <a:p>
            <a:pPr marL="1085850" lvl="5" indent="-171450">
              <a:buFont typeface="Arial" panose="020B0604020202020204" pitchFamily="34" charset="0"/>
              <a:buChar char="•"/>
            </a:pPr>
            <a:r>
              <a:rPr lang="en-US" dirty="0"/>
              <a:t>In essence, a political argument to disqualify all but absolutely pioneering pharma inventions</a:t>
            </a:r>
            <a:endParaRPr lang="es-AR" sz="1100" dirty="0"/>
          </a:p>
          <a:p>
            <a:pPr marL="1085850" lvl="5" indent="-171450">
              <a:buFont typeface="Arial" panose="020B0604020202020204" pitchFamily="34" charset="0"/>
              <a:buChar char="•"/>
            </a:pPr>
            <a:r>
              <a:rPr lang="en-US" dirty="0"/>
              <a:t>Fails to mention that invention protected by expired patent is in public domain and therefore can be freely duplicated</a:t>
            </a:r>
            <a:endParaRPr lang="es-AR" sz="1100" dirty="0"/>
          </a:p>
          <a:p>
            <a:pPr marL="628650" lvl="3" indent="-171450">
              <a:buFont typeface="Arial" panose="020B0604020202020204" pitchFamily="34" charset="0"/>
              <a:buChar char="•"/>
            </a:pPr>
            <a:r>
              <a:rPr lang="en-US" dirty="0"/>
              <a:t>Flexibilities: </a:t>
            </a:r>
            <a:endParaRPr lang="es-AR" sz="1100" dirty="0"/>
          </a:p>
          <a:p>
            <a:pPr marL="1085850" lvl="5" indent="-171450">
              <a:buFont typeface="Arial" panose="020B0604020202020204" pitchFamily="34" charset="0"/>
              <a:buChar char="•"/>
            </a:pPr>
            <a:r>
              <a:rPr lang="en-US" dirty="0"/>
              <a:t> Margin of action allowed by TRIPs to member countries</a:t>
            </a:r>
            <a:endParaRPr lang="es-AR" sz="1100" dirty="0"/>
          </a:p>
          <a:p>
            <a:pPr marL="1085850" lvl="5" indent="-171450">
              <a:buFont typeface="Arial" panose="020B0604020202020204" pitchFamily="34" charset="0"/>
              <a:buChar char="•"/>
            </a:pPr>
            <a:r>
              <a:rPr lang="en-US" dirty="0"/>
              <a:t>Goes far beyond the flexibilities identified by WIPO (transition terms, compulsory licenses, </a:t>
            </a:r>
            <a:r>
              <a:rPr lang="en-US" dirty="0" err="1"/>
              <a:t>Bolar</a:t>
            </a:r>
            <a:r>
              <a:rPr lang="en-US" dirty="0"/>
              <a:t> exemption, government use, utility models, some instances of patentable subject matter [products of Nature, microorganisms, plants])</a:t>
            </a:r>
            <a:endParaRPr lang="es-AR" sz="1100" dirty="0"/>
          </a:p>
          <a:p>
            <a:pPr marL="1085850" lvl="5" indent="-171450">
              <a:buFont typeface="Arial" panose="020B0604020202020204" pitchFamily="34" charset="0"/>
              <a:buChar char="•"/>
            </a:pPr>
            <a:r>
              <a:rPr lang="en-US" dirty="0"/>
              <a:t>Seeks to raise the bar especially concerning non-obviousness to block patenting and thus free inventions for use by third parties</a:t>
            </a:r>
            <a:endParaRPr lang="es-AR" sz="1100" dirty="0"/>
          </a:p>
          <a:p>
            <a:pPr marL="1085850" lvl="5" indent="-171450">
              <a:buFont typeface="Arial" panose="020B0604020202020204" pitchFamily="34" charset="0"/>
              <a:buChar char="•"/>
            </a:pPr>
            <a:r>
              <a:rPr lang="en-US" dirty="0"/>
              <a:t>Invoked mainly in Third World countries</a:t>
            </a:r>
            <a:endParaRPr lang="es-AR" sz="1100" dirty="0"/>
          </a:p>
          <a:p>
            <a:pPr marL="1085850" lvl="5" indent="-171450">
              <a:buFont typeface="Arial" panose="020B0604020202020204" pitchFamily="34" charset="0"/>
              <a:buChar char="•"/>
            </a:pPr>
            <a:r>
              <a:rPr lang="en-US" dirty="0"/>
              <a:t>Cited also by the 2016 Report of the UN Secretary-General’s High-level Panel on Access to Medicines: “Make full use of flexibilities allowed by Article 27 of TRIPs and curtail “</a:t>
            </a:r>
            <a:r>
              <a:rPr lang="en-US" dirty="0" err="1"/>
              <a:t>evergreening</a:t>
            </a:r>
            <a:r>
              <a:rPr lang="en-US" dirty="0"/>
              <a:t>” of patents”</a:t>
            </a:r>
            <a:endParaRPr lang="es-AR" sz="1100" dirty="0"/>
          </a:p>
          <a:p>
            <a:pPr marL="1085850" lvl="5" indent="-171450">
              <a:buFont typeface="Arial" panose="020B0604020202020204" pitchFamily="34" charset="0"/>
              <a:buChar char="•"/>
            </a:pPr>
            <a:r>
              <a:rPr lang="en-US" dirty="0"/>
              <a:t>But recently also in European Parliament: There is an urgent need for European Union countries to make more use of TRIPs flexibilities (Nessa Childers, member of European Parliament, “Intellectual Property Watch”, “TRIPS </a:t>
            </a:r>
            <a:r>
              <a:rPr lang="en-US" dirty="0" err="1"/>
              <a:t>Flexibilites</a:t>
            </a:r>
            <a:r>
              <a:rPr lang="en-US" dirty="0"/>
              <a:t> in High Demand”, May 18, 2018)</a:t>
            </a:r>
            <a:endParaRPr lang="es-AR" sz="1100" dirty="0"/>
          </a:p>
          <a:p>
            <a:pPr marL="628650" lvl="3" indent="-171450">
              <a:buFont typeface="Arial" panose="020B0604020202020204" pitchFamily="34" charset="0"/>
              <a:buChar char="•"/>
            </a:pPr>
            <a:r>
              <a:rPr lang="en-US" dirty="0"/>
              <a:t>Proliferation: </a:t>
            </a:r>
            <a:endParaRPr lang="es-AR" sz="1100" dirty="0"/>
          </a:p>
          <a:p>
            <a:pPr marL="1085850" lvl="5" indent="-171450">
              <a:buFont typeface="Arial" panose="020B0604020202020204" pitchFamily="34" charset="0"/>
              <a:buChar char="•"/>
            </a:pPr>
            <a:r>
              <a:rPr lang="en-US" dirty="0"/>
              <a:t>Another political term</a:t>
            </a:r>
            <a:endParaRPr lang="es-AR" sz="1100" dirty="0"/>
          </a:p>
          <a:p>
            <a:pPr marL="1085850" lvl="2" indent="-171450">
              <a:buFont typeface="Arial" panose="020B0604020202020204" pitchFamily="34" charset="0"/>
              <a:buChar char="•"/>
            </a:pPr>
            <a:r>
              <a:rPr lang="en-US" dirty="0"/>
              <a:t>Fails to take into account that overall </a:t>
            </a:r>
            <a:r>
              <a:rPr lang="en-US" dirty="0" err="1"/>
              <a:t>applns</a:t>
            </a:r>
            <a:r>
              <a:rPr lang="en-US" dirty="0"/>
              <a:t>, and pharma </a:t>
            </a:r>
            <a:r>
              <a:rPr lang="en-US" dirty="0" err="1"/>
              <a:t>applns</a:t>
            </a:r>
            <a:r>
              <a:rPr lang="en-US" dirty="0"/>
              <a:t> in particular, are decreasing (AR)</a:t>
            </a:r>
            <a:endParaRPr lang="es-AR" sz="1600" kern="1200" dirty="0">
              <a:solidFill>
                <a:schemeClr val="tx1"/>
              </a:solidFill>
              <a:effectLst/>
            </a:endParaRP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16</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171450" lvl="1" indent="-171450">
              <a:buFont typeface="Arial" panose="020B0604020202020204" pitchFamily="34" charset="0"/>
              <a:buChar char="•"/>
            </a:pPr>
            <a:r>
              <a:rPr lang="en-US" dirty="0"/>
              <a:t>And it all started with…:17</a:t>
            </a:r>
            <a:r>
              <a:rPr lang="en-US" baseline="30000" dirty="0"/>
              <a:t>th</a:t>
            </a:r>
            <a:r>
              <a:rPr lang="en-US" dirty="0"/>
              <a:t> Meeting of Health Ministers of the Mercosur (Dec. 4, 2009): concern about “proliferation of pharma applications” and need to introduce guidelines</a:t>
            </a:r>
            <a:endParaRPr lang="es-AR" sz="1100" dirty="0"/>
          </a:p>
          <a:p>
            <a:pPr marL="171450" lvl="1" indent="-171450">
              <a:buFont typeface="Arial" panose="020B0604020202020204" pitchFamily="34" charset="0"/>
              <a:buChar char="•"/>
            </a:pPr>
            <a:r>
              <a:rPr lang="en-US" dirty="0"/>
              <a:t>Predicated on three tenets: </a:t>
            </a:r>
            <a:r>
              <a:rPr lang="en-US" dirty="0" err="1"/>
              <a:t>evergreening</a:t>
            </a:r>
            <a:r>
              <a:rPr lang="en-US" dirty="0"/>
              <a:t>, flexibilities and proliferation </a:t>
            </a:r>
            <a:endParaRPr lang="es-AR" sz="1100" dirty="0"/>
          </a:p>
          <a:p>
            <a:pPr marL="628650" lvl="3" indent="-171450">
              <a:buFont typeface="Arial" panose="020B0604020202020204" pitchFamily="34" charset="0"/>
              <a:buChar char="•"/>
            </a:pPr>
            <a:r>
              <a:rPr lang="en-US" dirty="0" err="1"/>
              <a:t>Evergreening</a:t>
            </a:r>
            <a:r>
              <a:rPr lang="en-US" dirty="0"/>
              <a:t>: patenting of trivial innovations so as to lengthen protection of basic invention --- i.e. patent renewal</a:t>
            </a:r>
            <a:endParaRPr lang="es-AR" sz="1100" dirty="0"/>
          </a:p>
          <a:p>
            <a:pPr marL="1085850" lvl="5" indent="-171450">
              <a:buFont typeface="Arial" panose="020B0604020202020204" pitchFamily="34" charset="0"/>
              <a:buChar char="•"/>
            </a:pPr>
            <a:r>
              <a:rPr lang="en-US" dirty="0"/>
              <a:t>In essence, a political argument to disqualify all but absolutely pioneering pharma inventions</a:t>
            </a:r>
            <a:endParaRPr lang="es-AR" sz="1100" dirty="0"/>
          </a:p>
          <a:p>
            <a:pPr marL="1085850" lvl="5" indent="-171450">
              <a:buFont typeface="Arial" panose="020B0604020202020204" pitchFamily="34" charset="0"/>
              <a:buChar char="•"/>
            </a:pPr>
            <a:r>
              <a:rPr lang="en-US" dirty="0"/>
              <a:t>Fails to mention that invention protected by expired patent is in public domain and therefore can be freely duplicated</a:t>
            </a:r>
            <a:endParaRPr lang="es-AR" sz="1100" dirty="0"/>
          </a:p>
          <a:p>
            <a:pPr marL="628650" lvl="3" indent="-171450">
              <a:buFont typeface="Arial" panose="020B0604020202020204" pitchFamily="34" charset="0"/>
              <a:buChar char="•"/>
            </a:pPr>
            <a:r>
              <a:rPr lang="en-US" dirty="0"/>
              <a:t>Flexibilities: </a:t>
            </a:r>
            <a:endParaRPr lang="es-AR" sz="1100" dirty="0"/>
          </a:p>
          <a:p>
            <a:pPr marL="1085850" lvl="5" indent="-171450">
              <a:buFont typeface="Arial" panose="020B0604020202020204" pitchFamily="34" charset="0"/>
              <a:buChar char="•"/>
            </a:pPr>
            <a:r>
              <a:rPr lang="en-US" dirty="0"/>
              <a:t> Margin of action allowed by TRIPs to member countries</a:t>
            </a:r>
            <a:endParaRPr lang="es-AR" sz="1100" dirty="0"/>
          </a:p>
          <a:p>
            <a:pPr marL="1085850" lvl="5" indent="-171450">
              <a:buFont typeface="Arial" panose="020B0604020202020204" pitchFamily="34" charset="0"/>
              <a:buChar char="•"/>
            </a:pPr>
            <a:r>
              <a:rPr lang="en-US" dirty="0"/>
              <a:t>Goes far beyond the flexibilities identified by WIPO (transition terms, compulsory licenses, </a:t>
            </a:r>
            <a:r>
              <a:rPr lang="en-US" dirty="0" err="1"/>
              <a:t>Bolar</a:t>
            </a:r>
            <a:r>
              <a:rPr lang="en-US" dirty="0"/>
              <a:t> exemption, government use, utility models, some instances of patentable subject matter [products of Nature, microorganisms, plants])</a:t>
            </a:r>
            <a:endParaRPr lang="es-AR" sz="1100" dirty="0"/>
          </a:p>
          <a:p>
            <a:pPr marL="1085850" lvl="5" indent="-171450">
              <a:buFont typeface="Arial" panose="020B0604020202020204" pitchFamily="34" charset="0"/>
              <a:buChar char="•"/>
            </a:pPr>
            <a:r>
              <a:rPr lang="en-US" dirty="0"/>
              <a:t>Seeks to raise the bar especially concerning non-obviousness to block patenting and thus free inventions for use by third parties</a:t>
            </a:r>
            <a:endParaRPr lang="es-AR" sz="1100" dirty="0"/>
          </a:p>
          <a:p>
            <a:pPr marL="1085850" lvl="5" indent="-171450">
              <a:buFont typeface="Arial" panose="020B0604020202020204" pitchFamily="34" charset="0"/>
              <a:buChar char="•"/>
            </a:pPr>
            <a:r>
              <a:rPr lang="en-US" dirty="0"/>
              <a:t>Invoked mainly in Third World countries</a:t>
            </a:r>
            <a:endParaRPr lang="es-AR" sz="1100" dirty="0"/>
          </a:p>
          <a:p>
            <a:pPr marL="1085850" lvl="5" indent="-171450">
              <a:buFont typeface="Arial" panose="020B0604020202020204" pitchFamily="34" charset="0"/>
              <a:buChar char="•"/>
            </a:pPr>
            <a:r>
              <a:rPr lang="en-US" dirty="0"/>
              <a:t>Cited also by the 2016 Report of the UN Secretary-General’s High-level Panel on Access to Medicines: “Make full use of flexibilities allowed by Article 27 of TRIPs and curtail “</a:t>
            </a:r>
            <a:r>
              <a:rPr lang="en-US" dirty="0" err="1"/>
              <a:t>evergreening</a:t>
            </a:r>
            <a:r>
              <a:rPr lang="en-US" dirty="0"/>
              <a:t>” of patents”</a:t>
            </a:r>
            <a:endParaRPr lang="es-AR" sz="1100" dirty="0"/>
          </a:p>
          <a:p>
            <a:pPr marL="1085850" lvl="5" indent="-171450">
              <a:buFont typeface="Arial" panose="020B0604020202020204" pitchFamily="34" charset="0"/>
              <a:buChar char="•"/>
            </a:pPr>
            <a:r>
              <a:rPr lang="en-US" dirty="0"/>
              <a:t>But recently also in European Parliament: There is an urgent need for European Union countries to make more use of TRIPs flexibilities (Nessa Childers, member of European Parliament, “Intellectual Property Watch”, “TRIPS </a:t>
            </a:r>
            <a:r>
              <a:rPr lang="en-US" dirty="0" err="1"/>
              <a:t>Flexibilites</a:t>
            </a:r>
            <a:r>
              <a:rPr lang="en-US" dirty="0"/>
              <a:t> in High Demand”, May 18, 2018)</a:t>
            </a:r>
            <a:endParaRPr lang="es-AR" sz="1100" dirty="0"/>
          </a:p>
          <a:p>
            <a:pPr marL="628650" lvl="3" indent="-171450">
              <a:buFont typeface="Arial" panose="020B0604020202020204" pitchFamily="34" charset="0"/>
              <a:buChar char="•"/>
            </a:pPr>
            <a:r>
              <a:rPr lang="en-US" dirty="0"/>
              <a:t>Proliferation: </a:t>
            </a:r>
            <a:endParaRPr lang="es-AR" sz="1100" dirty="0"/>
          </a:p>
          <a:p>
            <a:pPr marL="1085850" lvl="5" indent="-171450">
              <a:buFont typeface="Arial" panose="020B0604020202020204" pitchFamily="34" charset="0"/>
              <a:buChar char="•"/>
            </a:pPr>
            <a:r>
              <a:rPr lang="en-US" dirty="0"/>
              <a:t>Another political term</a:t>
            </a:r>
            <a:endParaRPr lang="es-AR" sz="1100" dirty="0"/>
          </a:p>
          <a:p>
            <a:pPr marL="1085850" lvl="2" indent="-171450">
              <a:buFont typeface="Arial" panose="020B0604020202020204" pitchFamily="34" charset="0"/>
              <a:buChar char="•"/>
            </a:pPr>
            <a:r>
              <a:rPr lang="en-US" dirty="0"/>
              <a:t>Fails to take into account that overall </a:t>
            </a:r>
            <a:r>
              <a:rPr lang="en-US" dirty="0" err="1"/>
              <a:t>applns</a:t>
            </a:r>
            <a:r>
              <a:rPr lang="en-US" dirty="0"/>
              <a:t>, and pharma </a:t>
            </a:r>
            <a:r>
              <a:rPr lang="en-US" dirty="0" err="1"/>
              <a:t>applns</a:t>
            </a:r>
            <a:r>
              <a:rPr lang="en-US" dirty="0"/>
              <a:t> in particular, are decreasing (AR)</a:t>
            </a:r>
            <a:endParaRPr lang="es-AR" sz="1600" kern="1200" dirty="0">
              <a:solidFill>
                <a:schemeClr val="tx1"/>
              </a:solidFill>
              <a:effectLst/>
            </a:endParaRP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17</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355600" lvl="3" indent="-355600" algn="ctr">
              <a:buFont typeface="Arial" panose="020B0604020202020204" pitchFamily="34" charset="0"/>
              <a:buChar char="•"/>
            </a:pPr>
            <a:r>
              <a:rPr lang="en-US" dirty="0" smtClean="0"/>
              <a:t>Flexibilities</a:t>
            </a:r>
            <a:r>
              <a:rPr lang="en-US" dirty="0"/>
              <a:t>: </a:t>
            </a:r>
            <a:endParaRPr lang="es-AR" sz="1100" dirty="0"/>
          </a:p>
          <a:p>
            <a:pPr marL="355600" lvl="5" indent="-355600">
              <a:buFont typeface="Arial" panose="020B0604020202020204" pitchFamily="34" charset="0"/>
              <a:buChar char="•"/>
            </a:pPr>
            <a:r>
              <a:rPr lang="en-US" dirty="0"/>
              <a:t> Margin of action allowed by TRIPs to member countries</a:t>
            </a:r>
            <a:endParaRPr lang="es-AR" sz="1100" dirty="0"/>
          </a:p>
          <a:p>
            <a:pPr marL="355600" lvl="5" indent="-355600">
              <a:buFont typeface="Arial" panose="020B0604020202020204" pitchFamily="34" charset="0"/>
              <a:buChar char="•"/>
            </a:pPr>
            <a:r>
              <a:rPr lang="en-US" dirty="0"/>
              <a:t>Goes far beyond the flexibilities identified by WIPO (transition terms, compulsory licenses, </a:t>
            </a:r>
            <a:r>
              <a:rPr lang="en-US" dirty="0" err="1"/>
              <a:t>Bolar</a:t>
            </a:r>
            <a:r>
              <a:rPr lang="en-US" dirty="0"/>
              <a:t> exemption, government use, utility models, some instances of patentable subject matter [products of Nature, microorganisms, plants])</a:t>
            </a:r>
            <a:endParaRPr lang="es-AR" sz="1100" dirty="0"/>
          </a:p>
          <a:p>
            <a:pPr marL="355600" lvl="5" indent="-355600">
              <a:buFont typeface="Arial" panose="020B0604020202020204" pitchFamily="34" charset="0"/>
              <a:buChar char="•"/>
            </a:pPr>
            <a:r>
              <a:rPr lang="en-US" dirty="0"/>
              <a:t>Seeks to raise the bar especially concerning non-obviousness to block patenting and thus free inventions for use by third parties</a:t>
            </a:r>
            <a:endParaRPr lang="es-AR" sz="1100" dirty="0"/>
          </a:p>
          <a:p>
            <a:pPr marL="355600" lvl="5" indent="-355600">
              <a:buFont typeface="Arial" panose="020B0604020202020204" pitchFamily="34" charset="0"/>
              <a:buChar char="•"/>
            </a:pPr>
            <a:r>
              <a:rPr lang="en-US" dirty="0"/>
              <a:t>Invoked mainly in Third World countries</a:t>
            </a:r>
            <a:endParaRPr lang="es-AR" sz="1100" dirty="0"/>
          </a:p>
          <a:p>
            <a:pPr marL="355600" lvl="5" indent="-355600">
              <a:buFont typeface="Arial" panose="020B0604020202020204" pitchFamily="34" charset="0"/>
              <a:buChar char="•"/>
            </a:pPr>
            <a:r>
              <a:rPr lang="en-US" dirty="0"/>
              <a:t>Cited also by the 2016 Report of the UN Secretary-General’s High-level Panel on Access to Medicines: “Make full use of flexibilities allowed by Article 27 of TRIPs and curtail “</a:t>
            </a:r>
            <a:r>
              <a:rPr lang="en-US" dirty="0" err="1"/>
              <a:t>evergreening</a:t>
            </a:r>
            <a:r>
              <a:rPr lang="en-US" dirty="0"/>
              <a:t>” of patents”</a:t>
            </a:r>
            <a:endParaRPr lang="es-AR" sz="1100" dirty="0"/>
          </a:p>
          <a:p>
            <a:pPr marL="355600" lvl="5" indent="-355600">
              <a:buFont typeface="Arial" panose="020B0604020202020204" pitchFamily="34" charset="0"/>
              <a:buChar char="•"/>
            </a:pPr>
            <a:r>
              <a:rPr lang="en-US" dirty="0"/>
              <a:t>But recently also in European Parliament: There is an urgent need for European Union countries to make more use of TRIPs flexibilities (Nessa Childers, member of European Parliament, “Intellectual Property Watch”, “TRIPS </a:t>
            </a:r>
            <a:r>
              <a:rPr lang="en-US" dirty="0" err="1"/>
              <a:t>Flexibilites</a:t>
            </a:r>
            <a:r>
              <a:rPr lang="en-US" dirty="0"/>
              <a:t> in High Demand”, May 18, 2018)</a:t>
            </a:r>
            <a:endParaRPr lang="es-AR" sz="1100" dirty="0"/>
          </a:p>
          <a:p>
            <a:pPr marL="355600" lvl="3" indent="-355600">
              <a:buFont typeface="Arial" panose="020B0604020202020204" pitchFamily="34" charset="0"/>
              <a:buChar char="•"/>
            </a:pPr>
            <a:r>
              <a:rPr lang="en-US" dirty="0"/>
              <a:t>Amy </a:t>
            </a:r>
            <a:r>
              <a:rPr lang="en-US" dirty="0" err="1"/>
              <a:t>Kapczynski</a:t>
            </a:r>
            <a:r>
              <a:rPr lang="en-US" dirty="0"/>
              <a:t>, “Harmonization and Its Discontents: A Case Study of TRIPS Implementation in India’s Pharmaceutical Sector”, 97 Cal. L. Rev. 1571 (2009), ps. 1636, 1638-1639 (“One such strategy illustrated in the Indian context can be called mimicry, which I define as a strategy of transformative copying.  Here, ‘recipient’ countries model and legitimate their local law with reference to the law of ‘dominant’ countries.  But rather than adopt wholesale the meanings of these provisions, these texts are revised or </a:t>
            </a:r>
            <a:r>
              <a:rPr lang="en-US" dirty="0" err="1"/>
              <a:t>reinscribed</a:t>
            </a:r>
            <a:r>
              <a:rPr lang="en-US" dirty="0"/>
              <a:t>.  Mimicry is legal transplantation with a difference.  Transplantation designates the simple ‘moving of a rule of law or a system of law from one country to another’.  It identifies a kind of mindless borrowing; ‘transplanted’ rules are typically not transformed when adopted, though they may evolve once implemented.  Mimicry, in contrast, is a dynamic reworking cast as a sharing or borrowing. […] Adopting similar language and laws but interpreting them differently and strategically casting local laws as analogous to those of high-protection jurisdictions may be appealing strategies that diminish some of the effects of unilateral pressure.”).</a:t>
            </a:r>
          </a:p>
          <a:p>
            <a:pPr marL="355600" lvl="3" indent="-355600">
              <a:buFont typeface="Arial" panose="020B0604020202020204" pitchFamily="34" charset="0"/>
              <a:buChar char="•"/>
            </a:pPr>
            <a:r>
              <a:rPr lang="es-AR" dirty="0"/>
              <a:t>Ver, por ejemplo, Carlos Correa, Cynthia </a:t>
            </a:r>
            <a:r>
              <a:rPr lang="es-AR" dirty="0" err="1"/>
              <a:t>Baleri</a:t>
            </a:r>
            <a:r>
              <a:rPr lang="es-AR" dirty="0"/>
              <a:t>, Marina </a:t>
            </a:r>
            <a:r>
              <a:rPr lang="es-AR" dirty="0" err="1"/>
              <a:t>Giulietti</a:t>
            </a:r>
            <a:r>
              <a:rPr lang="es-AR" dirty="0"/>
              <a:t>, Federico </a:t>
            </a:r>
            <a:r>
              <a:rPr lang="es-AR" dirty="0" err="1"/>
              <a:t>Lavopa</a:t>
            </a:r>
            <a:r>
              <a:rPr lang="es-AR" dirty="0"/>
              <a:t>, Carola </a:t>
            </a:r>
            <a:r>
              <a:rPr lang="es-AR" dirty="0" err="1"/>
              <a:t>Musetti</a:t>
            </a:r>
            <a:r>
              <a:rPr lang="es-AR" dirty="0"/>
              <a:t>, Gastón </a:t>
            </a:r>
            <a:r>
              <a:rPr lang="es-AR" dirty="0" err="1"/>
              <a:t>Palopoli</a:t>
            </a:r>
            <a:r>
              <a:rPr lang="es-AR" dirty="0"/>
              <a:t>, Tomás </a:t>
            </a:r>
            <a:r>
              <a:rPr lang="es-AR" dirty="0" err="1"/>
              <a:t>Pippo</a:t>
            </a:r>
            <a:r>
              <a:rPr lang="es-AR" dirty="0"/>
              <a:t>, Catalina de la </a:t>
            </a:r>
            <a:r>
              <a:rPr lang="es-AR" dirty="0" err="1"/>
              <a:t>Puenta</a:t>
            </a:r>
            <a:r>
              <a:rPr lang="es-AR" dirty="0"/>
              <a:t> y Vanesa </a:t>
            </a:r>
            <a:r>
              <a:rPr lang="es-AR" dirty="0" err="1"/>
              <a:t>Lowenstein</a:t>
            </a:r>
            <a:r>
              <a:rPr lang="es-AR" dirty="0"/>
              <a:t>, “Patentes, suministro de medicamentos y protección de la salud pública”, Rev. Argent. Salud Pública, vol. 2, Nº 7, junio 2011, p. 26 (“Cuanto más riguroso sea el criterio aplicado, menor será la materia susceptible de protección por patentes y mayor la cantidad de tecnologías que permanecerán en el dominio público”).  Procede destacar que este trabajo estaba referido a las patentes farmacéuticas.</a:t>
            </a: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18</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171450" lvl="1" indent="-171450">
              <a:buFont typeface="Arial" panose="020B0604020202020204" pitchFamily="34" charset="0"/>
              <a:buChar char="•"/>
            </a:pPr>
            <a:r>
              <a:rPr lang="en-US" dirty="0"/>
              <a:t>And it all started with…:17</a:t>
            </a:r>
            <a:r>
              <a:rPr lang="en-US" baseline="30000" dirty="0"/>
              <a:t>th</a:t>
            </a:r>
            <a:r>
              <a:rPr lang="en-US" dirty="0"/>
              <a:t> Meeting of Health Ministers of the Mercosur (Dec. 4, 2009): concern about “proliferation of pharma applications” and need to introduce guidelines</a:t>
            </a:r>
            <a:endParaRPr lang="es-AR" sz="1100" dirty="0"/>
          </a:p>
          <a:p>
            <a:pPr marL="171450" lvl="1" indent="-171450">
              <a:buFont typeface="Arial" panose="020B0604020202020204" pitchFamily="34" charset="0"/>
              <a:buChar char="•"/>
            </a:pPr>
            <a:r>
              <a:rPr lang="en-US" dirty="0"/>
              <a:t>Predicated on three tenets: </a:t>
            </a:r>
            <a:r>
              <a:rPr lang="en-US" dirty="0" err="1"/>
              <a:t>evergreening</a:t>
            </a:r>
            <a:r>
              <a:rPr lang="en-US" dirty="0"/>
              <a:t>, flexibilities and proliferation </a:t>
            </a:r>
            <a:endParaRPr lang="es-AR" sz="1100" dirty="0"/>
          </a:p>
          <a:p>
            <a:pPr marL="628650" lvl="3" indent="-171450">
              <a:buFont typeface="Arial" panose="020B0604020202020204" pitchFamily="34" charset="0"/>
              <a:buChar char="•"/>
            </a:pPr>
            <a:r>
              <a:rPr lang="en-US" dirty="0" err="1"/>
              <a:t>Evergreening</a:t>
            </a:r>
            <a:r>
              <a:rPr lang="en-US" dirty="0"/>
              <a:t>: patenting of trivial innovations so as to lengthen protection of basic invention --- i.e. patent renewal</a:t>
            </a:r>
            <a:endParaRPr lang="es-AR" sz="1100" dirty="0"/>
          </a:p>
          <a:p>
            <a:pPr marL="1085850" lvl="5" indent="-171450">
              <a:buFont typeface="Arial" panose="020B0604020202020204" pitchFamily="34" charset="0"/>
              <a:buChar char="•"/>
            </a:pPr>
            <a:r>
              <a:rPr lang="en-US" dirty="0"/>
              <a:t>In essence, a political argument to disqualify all but absolutely pioneering pharma inventions</a:t>
            </a:r>
            <a:endParaRPr lang="es-AR" sz="1100" dirty="0"/>
          </a:p>
          <a:p>
            <a:pPr marL="1085850" lvl="5" indent="-171450">
              <a:buFont typeface="Arial" panose="020B0604020202020204" pitchFamily="34" charset="0"/>
              <a:buChar char="•"/>
            </a:pPr>
            <a:r>
              <a:rPr lang="en-US" dirty="0"/>
              <a:t>Fails to mention that invention protected by expired patent is in public domain and therefore can be freely duplicated</a:t>
            </a:r>
            <a:endParaRPr lang="es-AR" sz="1100" dirty="0"/>
          </a:p>
          <a:p>
            <a:pPr marL="628650" lvl="3" indent="-171450">
              <a:buFont typeface="Arial" panose="020B0604020202020204" pitchFamily="34" charset="0"/>
              <a:buChar char="•"/>
            </a:pPr>
            <a:r>
              <a:rPr lang="en-US" dirty="0"/>
              <a:t>Flexibilities: </a:t>
            </a:r>
            <a:endParaRPr lang="es-AR" sz="1100" dirty="0"/>
          </a:p>
          <a:p>
            <a:pPr marL="1085850" lvl="5" indent="-171450">
              <a:buFont typeface="Arial" panose="020B0604020202020204" pitchFamily="34" charset="0"/>
              <a:buChar char="•"/>
            </a:pPr>
            <a:r>
              <a:rPr lang="en-US" dirty="0"/>
              <a:t> Margin of action allowed by TRIPs to member countries</a:t>
            </a:r>
            <a:endParaRPr lang="es-AR" sz="1100" dirty="0"/>
          </a:p>
          <a:p>
            <a:pPr marL="1085850" lvl="5" indent="-171450">
              <a:buFont typeface="Arial" panose="020B0604020202020204" pitchFamily="34" charset="0"/>
              <a:buChar char="•"/>
            </a:pPr>
            <a:r>
              <a:rPr lang="en-US" dirty="0"/>
              <a:t>Goes far beyond the flexibilities identified by WIPO (transition terms, compulsory licenses, </a:t>
            </a:r>
            <a:r>
              <a:rPr lang="en-US" dirty="0" err="1"/>
              <a:t>Bolar</a:t>
            </a:r>
            <a:r>
              <a:rPr lang="en-US" dirty="0"/>
              <a:t> exemption, government use, utility models, some instances of patentable subject matter [products of Nature, microorganisms, plants])</a:t>
            </a:r>
            <a:endParaRPr lang="es-AR" sz="1100" dirty="0"/>
          </a:p>
          <a:p>
            <a:pPr marL="1085850" lvl="5" indent="-171450">
              <a:buFont typeface="Arial" panose="020B0604020202020204" pitchFamily="34" charset="0"/>
              <a:buChar char="•"/>
            </a:pPr>
            <a:r>
              <a:rPr lang="en-US" dirty="0"/>
              <a:t>Seeks to raise the bar especially concerning non-obviousness to block patenting and thus free inventions for use by third parties</a:t>
            </a:r>
            <a:endParaRPr lang="es-AR" sz="1100" dirty="0"/>
          </a:p>
          <a:p>
            <a:pPr marL="1085850" lvl="5" indent="-171450">
              <a:buFont typeface="Arial" panose="020B0604020202020204" pitchFamily="34" charset="0"/>
              <a:buChar char="•"/>
            </a:pPr>
            <a:r>
              <a:rPr lang="en-US" dirty="0"/>
              <a:t>Invoked mainly in Third World countries</a:t>
            </a:r>
            <a:endParaRPr lang="es-AR" sz="1100" dirty="0"/>
          </a:p>
          <a:p>
            <a:pPr marL="1085850" lvl="5" indent="-171450">
              <a:buFont typeface="Arial" panose="020B0604020202020204" pitchFamily="34" charset="0"/>
              <a:buChar char="•"/>
            </a:pPr>
            <a:r>
              <a:rPr lang="en-US" dirty="0"/>
              <a:t>Cited also by the 2016 Report of the UN Secretary-General’s High-level Panel on Access to Medicines: “Make full use of flexibilities allowed by Article 27 of TRIPs and curtail “</a:t>
            </a:r>
            <a:r>
              <a:rPr lang="en-US" dirty="0" err="1"/>
              <a:t>evergreening</a:t>
            </a:r>
            <a:r>
              <a:rPr lang="en-US" dirty="0"/>
              <a:t>” of patents”</a:t>
            </a:r>
            <a:endParaRPr lang="es-AR" sz="1100" dirty="0"/>
          </a:p>
          <a:p>
            <a:pPr marL="1085850" lvl="5" indent="-171450">
              <a:buFont typeface="Arial" panose="020B0604020202020204" pitchFamily="34" charset="0"/>
              <a:buChar char="•"/>
            </a:pPr>
            <a:r>
              <a:rPr lang="en-US" dirty="0"/>
              <a:t>But recently also in European Parliament: There is an urgent need for European Union countries to make more use of TRIPs flexibilities (Nessa Childers, member of European Parliament, “Intellectual Property Watch”, “TRIPS </a:t>
            </a:r>
            <a:r>
              <a:rPr lang="en-US" dirty="0" err="1"/>
              <a:t>Flexibilites</a:t>
            </a:r>
            <a:r>
              <a:rPr lang="en-US" dirty="0"/>
              <a:t> in High Demand”, May 18, 2018)</a:t>
            </a:r>
            <a:endParaRPr lang="es-AR" sz="1100" dirty="0"/>
          </a:p>
          <a:p>
            <a:pPr marL="628650" lvl="3" indent="-171450">
              <a:buFont typeface="Arial" panose="020B0604020202020204" pitchFamily="34" charset="0"/>
              <a:buChar char="•"/>
            </a:pPr>
            <a:r>
              <a:rPr lang="en-US" dirty="0"/>
              <a:t>Proliferation: </a:t>
            </a:r>
            <a:endParaRPr lang="es-AR" sz="1100" dirty="0"/>
          </a:p>
          <a:p>
            <a:pPr marL="1085850" lvl="5" indent="-171450">
              <a:buFont typeface="Arial" panose="020B0604020202020204" pitchFamily="34" charset="0"/>
              <a:buChar char="•"/>
            </a:pPr>
            <a:r>
              <a:rPr lang="en-US" dirty="0"/>
              <a:t>Another political term</a:t>
            </a:r>
            <a:endParaRPr lang="es-AR" sz="1100" dirty="0"/>
          </a:p>
          <a:p>
            <a:pPr marL="1085850" lvl="2" indent="-171450">
              <a:buFont typeface="Arial" panose="020B0604020202020204" pitchFamily="34" charset="0"/>
              <a:buChar char="•"/>
            </a:pPr>
            <a:r>
              <a:rPr lang="en-US" dirty="0"/>
              <a:t>Fails to take into account that overall </a:t>
            </a:r>
            <a:r>
              <a:rPr lang="en-US" dirty="0" err="1"/>
              <a:t>applns</a:t>
            </a:r>
            <a:r>
              <a:rPr lang="en-US" dirty="0"/>
              <a:t>, and pharma </a:t>
            </a:r>
            <a:r>
              <a:rPr lang="en-US" dirty="0" err="1"/>
              <a:t>applns</a:t>
            </a:r>
            <a:r>
              <a:rPr lang="en-US" dirty="0"/>
              <a:t> in particular, are decreasing (AR)</a:t>
            </a:r>
            <a:endParaRPr lang="es-AR" sz="1600" kern="1200" dirty="0">
              <a:solidFill>
                <a:schemeClr val="tx1"/>
              </a:solidFill>
              <a:effectLst/>
            </a:endParaRP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19</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4763" lvl="1" algn="ctr"/>
            <a:r>
              <a:rPr lang="en-US" dirty="0"/>
              <a:t>Four approaches: </a:t>
            </a:r>
            <a:endParaRPr lang="es-AR" sz="1100" dirty="0"/>
          </a:p>
          <a:p>
            <a:pPr marL="176213" lvl="2" indent="-171450">
              <a:buFont typeface="Arial" panose="020B0604020202020204" pitchFamily="34" charset="0"/>
              <a:buChar char="•"/>
            </a:pPr>
            <a:r>
              <a:rPr lang="en-US" dirty="0"/>
              <a:t>New administrative regulations which profess to implement the existing legislation:</a:t>
            </a:r>
            <a:endParaRPr lang="es-AR" sz="1100" dirty="0"/>
          </a:p>
          <a:p>
            <a:pPr marL="633413" lvl="4" indent="-171450">
              <a:buFont typeface="Arial" panose="020B0604020202020204" pitchFamily="34" charset="0"/>
              <a:buChar char="•"/>
            </a:pPr>
            <a:r>
              <a:rPr lang="en-US" dirty="0"/>
              <a:t>Argentina: Joint Regulation (May 2012): severely restricted pharma applications</a:t>
            </a:r>
            <a:endParaRPr lang="es-AR" sz="1100" dirty="0"/>
          </a:p>
          <a:p>
            <a:pPr marL="633413" lvl="4" indent="-171450">
              <a:buFont typeface="Arial" panose="020B0604020202020204" pitchFamily="34" charset="0"/>
              <a:buChar char="•"/>
            </a:pPr>
            <a:r>
              <a:rPr lang="en-US" dirty="0"/>
              <a:t>Paraguay:  Also introduced in 2012, not so restrictive</a:t>
            </a:r>
            <a:endParaRPr lang="es-AR" sz="1100" dirty="0"/>
          </a:p>
          <a:p>
            <a:pPr marL="176213" lvl="2" indent="-171450">
              <a:buFont typeface="Arial" panose="020B0604020202020204" pitchFamily="34" charset="0"/>
              <a:buChar char="•"/>
            </a:pPr>
            <a:r>
              <a:rPr lang="en-US" dirty="0"/>
              <a:t>Change in the national patent laws: one law and two draft bills so far:</a:t>
            </a:r>
            <a:endParaRPr lang="es-AR" sz="1100" dirty="0"/>
          </a:p>
          <a:p>
            <a:pPr marL="633413" lvl="4" indent="-171450">
              <a:buFont typeface="Arial" panose="020B0604020202020204" pitchFamily="34" charset="0"/>
              <a:buChar char="•"/>
            </a:pPr>
            <a:r>
              <a:rPr lang="en-US" dirty="0"/>
              <a:t>Ecuador: “Organic Code of the Social Economy of Knowledge, Creativity and Innovation” (Dec. 1, 2016) – art. 268 bars patentability of “a new form of a substance, including salts, esters, ethers, compounds, combinations and other derivatives”, “polymorphs, metabolites, pure forms, size of particles and isomers”, “uses and any new property or new use of a known substance or use of a known process, machine or apparatus”</a:t>
            </a:r>
            <a:endParaRPr lang="es-AR" sz="1100" dirty="0"/>
          </a:p>
          <a:p>
            <a:pPr marL="633413" lvl="4" indent="-171450">
              <a:buFont typeface="Arial" panose="020B0604020202020204" pitchFamily="34" charset="0"/>
              <a:buChar char="•"/>
            </a:pPr>
            <a:r>
              <a:rPr lang="en-US" dirty="0"/>
              <a:t>Brazil: draft bill submitted by PT seeking to restrict the patentability of the new form of known substances and to repeal the minimum 10-year terms assured to all patents (2013)</a:t>
            </a:r>
            <a:endParaRPr lang="es-AR" sz="1100" dirty="0"/>
          </a:p>
          <a:p>
            <a:pPr marL="633413" lvl="4" indent="-171450">
              <a:buFont typeface="Arial" panose="020B0604020202020204" pitchFamily="34" charset="0"/>
              <a:buChar char="•"/>
            </a:pPr>
            <a:r>
              <a:rPr lang="en-US" dirty="0"/>
              <a:t>Mexico: draft bill seeking to exclude from patentability enantiomers, salts, ester, ethers or polymorphs of existing entities, new routes of administration or new dosage forms, changes in formulations and other similar pharma inventions (2013)</a:t>
            </a:r>
            <a:endParaRPr lang="es-AR" sz="1100" dirty="0"/>
          </a:p>
          <a:p>
            <a:pPr marL="176213" lvl="2" indent="-171450">
              <a:buFont typeface="Arial" panose="020B0604020202020204" pitchFamily="34" charset="0"/>
              <a:buChar char="•"/>
            </a:pPr>
            <a:r>
              <a:rPr lang="en-US" dirty="0"/>
              <a:t>Astronomic official fees: EQ had basic filing fee US$ 4,400 and accumulated annuities US$ 140,000 </a:t>
            </a:r>
            <a:r>
              <a:rPr lang="en-US" dirty="0" err="1"/>
              <a:t>approx</a:t>
            </a:r>
            <a:r>
              <a:rPr lang="en-US" dirty="0"/>
              <a:t> (since reduced)</a:t>
            </a:r>
            <a:endParaRPr lang="es-AR" sz="1100" dirty="0"/>
          </a:p>
          <a:p>
            <a:pPr marL="176213" lvl="2" indent="-171450">
              <a:buFont typeface="Arial" panose="020B0604020202020204" pitchFamily="34" charset="0"/>
              <a:buChar char="•"/>
            </a:pPr>
            <a:r>
              <a:rPr lang="en-US" dirty="0"/>
              <a:t>Brazil: Administrative procedure - Double Examination: PTO v ANVISA (“</a:t>
            </a:r>
            <a:r>
              <a:rPr lang="en-US" dirty="0" err="1"/>
              <a:t>Agencia</a:t>
            </a:r>
            <a:r>
              <a:rPr lang="en-US" dirty="0"/>
              <a:t> Nacional de </a:t>
            </a:r>
            <a:r>
              <a:rPr lang="en-US" dirty="0" err="1"/>
              <a:t>Vigilancia</a:t>
            </a:r>
            <a:r>
              <a:rPr lang="en-US" dirty="0"/>
              <a:t> Sanitaria”, or “National Health Surveillance Agency”)</a:t>
            </a:r>
            <a:endParaRPr lang="es-AR" sz="1100" dirty="0"/>
          </a:p>
          <a:p>
            <a:pPr marL="633413" lvl="4" indent="-171450">
              <a:buFont typeface="Arial" panose="020B0604020202020204" pitchFamily="34" charset="0"/>
              <a:buChar char="•"/>
            </a:pPr>
            <a:r>
              <a:rPr lang="en-US" dirty="0"/>
              <a:t>1999: ANVISA had power to reject pharma patent applications (ANVISA had to give its “prior approval”)</a:t>
            </a:r>
            <a:endParaRPr lang="es-AR" sz="1100" dirty="0"/>
          </a:p>
          <a:p>
            <a:pPr marL="633413" lvl="4" indent="-171450">
              <a:buFont typeface="Arial" panose="020B0604020202020204" pitchFamily="34" charset="0"/>
              <a:buChar char="•"/>
            </a:pPr>
            <a:r>
              <a:rPr lang="en-US" dirty="0"/>
              <a:t>Scope of ANVISA’s authority unclear – several court decisions rejected ANVISA’s stance and held that patentability criteria (novelty, non-obviousness, industrial use and sufficiency of disclosure) could only be examined by BR IPO.</a:t>
            </a:r>
            <a:endParaRPr lang="es-AR" sz="1100" dirty="0"/>
          </a:p>
          <a:p>
            <a:pPr marL="633413" lvl="4" indent="-171450">
              <a:buFont typeface="Arial" panose="020B0604020202020204" pitchFamily="34" charset="0"/>
              <a:buChar char="•"/>
            </a:pPr>
            <a:r>
              <a:rPr lang="en-US" dirty="0"/>
              <a:t>April 2017: ANVISA shall analyze pharma applications only in light of public health and safety concerns, and its technical opinion concerning patent requirements shall be received as third-party observations</a:t>
            </a:r>
            <a:endParaRPr lang="es-AR" sz="1100" dirty="0"/>
          </a:p>
          <a:p>
            <a:pPr marL="4763" lvl="3"/>
            <a:r>
              <a:rPr lang="en-US" dirty="0"/>
              <a:t>Significant backlog</a:t>
            </a:r>
            <a:endParaRPr lang="es-AR" sz="1100" dirty="0"/>
          </a:p>
        </p:txBody>
      </p:sp>
      <p:sp>
        <p:nvSpPr>
          <p:cNvPr id="4" name="3 Marcador de número de diapositiva"/>
          <p:cNvSpPr>
            <a:spLocks noGrp="1"/>
          </p:cNvSpPr>
          <p:nvPr>
            <p:ph type="sldNum" sz="quarter" idx="10"/>
          </p:nvPr>
        </p:nvSpPr>
        <p:spPr/>
        <p:txBody>
          <a:bodyPr/>
          <a:lstStyle/>
          <a:p>
            <a:fld id="{7A237A46-5820-49A9-8B9E-44DE3924DAC6}" type="slidenum">
              <a:rPr lang="es-AR" smtClean="0"/>
              <a:t>20</a:t>
            </a:fld>
            <a:endParaRPr lang="es-AR" dirty="0"/>
          </a:p>
        </p:txBody>
      </p:sp>
    </p:spTree>
    <p:extLst>
      <p:ext uri="{BB962C8B-B14F-4D97-AF65-F5344CB8AC3E}">
        <p14:creationId xmlns:p14="http://schemas.microsoft.com/office/powerpoint/2010/main" val="2474097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4763" lvl="1" algn="ctr"/>
            <a:r>
              <a:rPr lang="en-US" dirty="0"/>
              <a:t>Four approaches: </a:t>
            </a:r>
            <a:endParaRPr lang="es-AR" sz="1100" dirty="0"/>
          </a:p>
          <a:p>
            <a:pPr marL="176213" lvl="2" indent="-171450">
              <a:buFont typeface="Arial" panose="020B0604020202020204" pitchFamily="34" charset="0"/>
              <a:buChar char="•"/>
            </a:pPr>
            <a:r>
              <a:rPr lang="en-US" dirty="0"/>
              <a:t>New administrative regulations which profess to implement the existing legislation:</a:t>
            </a:r>
            <a:endParaRPr lang="es-AR" sz="1100" dirty="0"/>
          </a:p>
          <a:p>
            <a:pPr marL="633413" lvl="4" indent="-171450">
              <a:buFont typeface="Arial" panose="020B0604020202020204" pitchFamily="34" charset="0"/>
              <a:buChar char="•"/>
            </a:pPr>
            <a:r>
              <a:rPr lang="en-US" dirty="0"/>
              <a:t>Argentina: Joint Regulation (May 2012): severely restricted pharma applications</a:t>
            </a:r>
            <a:endParaRPr lang="es-AR" sz="1100" dirty="0"/>
          </a:p>
          <a:p>
            <a:pPr marL="633413" lvl="4" indent="-171450">
              <a:buFont typeface="Arial" panose="020B0604020202020204" pitchFamily="34" charset="0"/>
              <a:buChar char="•"/>
            </a:pPr>
            <a:r>
              <a:rPr lang="en-US" dirty="0"/>
              <a:t>Paraguay:  Also introduced in 2012, not so restrictive</a:t>
            </a:r>
            <a:endParaRPr lang="es-AR" sz="1100" dirty="0"/>
          </a:p>
          <a:p>
            <a:pPr marL="176213" lvl="2" indent="-171450">
              <a:buFont typeface="Arial" panose="020B0604020202020204" pitchFamily="34" charset="0"/>
              <a:buChar char="•"/>
            </a:pPr>
            <a:r>
              <a:rPr lang="en-US" dirty="0"/>
              <a:t>Change in the national patent laws: one law and two draft bills so far:</a:t>
            </a:r>
            <a:endParaRPr lang="es-AR" sz="1100" dirty="0"/>
          </a:p>
          <a:p>
            <a:pPr marL="633413" lvl="4" indent="-171450">
              <a:buFont typeface="Arial" panose="020B0604020202020204" pitchFamily="34" charset="0"/>
              <a:buChar char="•"/>
            </a:pPr>
            <a:r>
              <a:rPr lang="en-US" dirty="0"/>
              <a:t>Ecuador: “Organic Code of the Social Economy of Knowledge, Creativity and Innovation” (Dec. 1, 2016) – art. 268 bars patentability of “a new form of a substance, including salts, esters, ethers, compounds, combinations and other derivatives”, “polymorphs, metabolites, pure forms, size of particles and isomers”, “uses and any new property or new use of a known substance or use of a known process, machine or apparatus”</a:t>
            </a:r>
            <a:endParaRPr lang="es-AR" sz="1100" dirty="0"/>
          </a:p>
          <a:p>
            <a:pPr marL="633413" lvl="4" indent="-171450">
              <a:buFont typeface="Arial" panose="020B0604020202020204" pitchFamily="34" charset="0"/>
              <a:buChar char="•"/>
            </a:pPr>
            <a:r>
              <a:rPr lang="en-US" dirty="0"/>
              <a:t>Brazil: draft bill submitted by PT seeking to restrict the patentability of the new form of known substances and to repeal the minimum 10-year terms assured to all patents (2013)</a:t>
            </a:r>
            <a:endParaRPr lang="es-AR" sz="1100" dirty="0"/>
          </a:p>
          <a:p>
            <a:pPr marL="633413" lvl="4" indent="-171450">
              <a:buFont typeface="Arial" panose="020B0604020202020204" pitchFamily="34" charset="0"/>
              <a:buChar char="•"/>
            </a:pPr>
            <a:r>
              <a:rPr lang="en-US" dirty="0"/>
              <a:t>Mexico: draft bill seeking to exclude from patentability enantiomers, salts, ester, ethers or polymorphs of existing entities, new routes of administration or new dosage forms, changes in formulations and other similar pharma inventions (2013)</a:t>
            </a:r>
            <a:endParaRPr lang="es-AR" sz="1100" dirty="0"/>
          </a:p>
          <a:p>
            <a:pPr marL="176213" lvl="2" indent="-171450">
              <a:buFont typeface="Arial" panose="020B0604020202020204" pitchFamily="34" charset="0"/>
              <a:buChar char="•"/>
            </a:pPr>
            <a:r>
              <a:rPr lang="en-US" dirty="0"/>
              <a:t>Astronomic official fees: EQ had basic filing fee US$ 4,400 and accumulated annuities US$ 140,000 </a:t>
            </a:r>
            <a:r>
              <a:rPr lang="en-US" dirty="0" err="1"/>
              <a:t>approx</a:t>
            </a:r>
            <a:r>
              <a:rPr lang="en-US" dirty="0"/>
              <a:t> (since reduced)</a:t>
            </a:r>
            <a:endParaRPr lang="es-AR" sz="1100" dirty="0"/>
          </a:p>
          <a:p>
            <a:pPr marL="176213" lvl="2" indent="-171450">
              <a:buFont typeface="Arial" panose="020B0604020202020204" pitchFamily="34" charset="0"/>
              <a:buChar char="•"/>
            </a:pPr>
            <a:r>
              <a:rPr lang="en-US" dirty="0"/>
              <a:t>Brazil: Administrative procedure - Double Examination: PTO v ANVISA (“</a:t>
            </a:r>
            <a:r>
              <a:rPr lang="en-US" dirty="0" err="1"/>
              <a:t>Agencia</a:t>
            </a:r>
            <a:r>
              <a:rPr lang="en-US" dirty="0"/>
              <a:t> Nacional de </a:t>
            </a:r>
            <a:r>
              <a:rPr lang="en-US" dirty="0" err="1"/>
              <a:t>Vigilancia</a:t>
            </a:r>
            <a:r>
              <a:rPr lang="en-US" dirty="0"/>
              <a:t> Sanitaria”, or “National Health Surveillance Agency”)</a:t>
            </a:r>
            <a:endParaRPr lang="es-AR" sz="1100" dirty="0"/>
          </a:p>
          <a:p>
            <a:pPr marL="633413" lvl="4" indent="-171450">
              <a:buFont typeface="Arial" panose="020B0604020202020204" pitchFamily="34" charset="0"/>
              <a:buChar char="•"/>
            </a:pPr>
            <a:r>
              <a:rPr lang="en-US" dirty="0"/>
              <a:t>1999: ANVISA had power to reject pharma patent applications (ANVISA had to give its “prior approval”)</a:t>
            </a:r>
            <a:endParaRPr lang="es-AR" sz="1100" dirty="0"/>
          </a:p>
          <a:p>
            <a:pPr marL="633413" lvl="4" indent="-171450">
              <a:buFont typeface="Arial" panose="020B0604020202020204" pitchFamily="34" charset="0"/>
              <a:buChar char="•"/>
            </a:pPr>
            <a:r>
              <a:rPr lang="en-US" dirty="0"/>
              <a:t>Scope of ANVISA’s authority unclear – several court decisions rejected ANVISA’s stance and held that patentability criteria (novelty, non-obviousness, industrial use and sufficiency of disclosure) could only be examined by BR IPO.</a:t>
            </a:r>
            <a:endParaRPr lang="es-AR" sz="1100" dirty="0"/>
          </a:p>
          <a:p>
            <a:pPr marL="633413" lvl="4" indent="-171450">
              <a:buFont typeface="Arial" panose="020B0604020202020204" pitchFamily="34" charset="0"/>
              <a:buChar char="•"/>
            </a:pPr>
            <a:r>
              <a:rPr lang="en-US" dirty="0"/>
              <a:t>April 2017: ANVISA shall analyze pharma applications only in light of public health and safety concerns, and its technical opinion concerning patent requirements shall be received as third-party observations</a:t>
            </a:r>
            <a:endParaRPr lang="es-AR" sz="1100" dirty="0"/>
          </a:p>
          <a:p>
            <a:pPr marL="4763" lvl="3"/>
            <a:r>
              <a:rPr lang="en-US" dirty="0"/>
              <a:t>Significant backlog</a:t>
            </a:r>
            <a:endParaRPr lang="es-AR" sz="1100" dirty="0"/>
          </a:p>
        </p:txBody>
      </p:sp>
      <p:sp>
        <p:nvSpPr>
          <p:cNvPr id="4" name="3 Marcador de número de diapositiva"/>
          <p:cNvSpPr>
            <a:spLocks noGrp="1"/>
          </p:cNvSpPr>
          <p:nvPr>
            <p:ph type="sldNum" sz="quarter" idx="10"/>
          </p:nvPr>
        </p:nvSpPr>
        <p:spPr/>
        <p:txBody>
          <a:bodyPr/>
          <a:lstStyle/>
          <a:p>
            <a:fld id="{7A237A46-5820-49A9-8B9E-44DE3924DAC6}" type="slidenum">
              <a:rPr lang="es-AR" smtClean="0"/>
              <a:t>21</a:t>
            </a:fld>
            <a:endParaRPr lang="es-AR" dirty="0"/>
          </a:p>
        </p:txBody>
      </p:sp>
    </p:spTree>
    <p:extLst>
      <p:ext uri="{BB962C8B-B14F-4D97-AF65-F5344CB8AC3E}">
        <p14:creationId xmlns:p14="http://schemas.microsoft.com/office/powerpoint/2010/main" val="24740978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228600" lvl="0" indent="-228600" fontAlgn="base">
              <a:buFont typeface="+mj-lt"/>
              <a:buAutoNum type="arabicPeriod"/>
            </a:pPr>
            <a:r>
              <a:rPr lang="en-US" sz="1200" u="none" strike="noStrike" kern="1200" dirty="0" smtClean="0">
                <a:solidFill>
                  <a:schemeClr val="tx1"/>
                </a:solidFill>
                <a:effectLst/>
                <a:latin typeface="+mn-lt"/>
                <a:ea typeface="+mn-ea"/>
                <a:cs typeface="+mn-cs"/>
              </a:rPr>
              <a:t>Argentina: new formulations and compositions as well as the processes for preparing them should generally be deemed obvious over the prior art; exceptionally, claims directed to formulations will be acceptable when a long-felt need is solved in a non-obvious manner.</a:t>
            </a:r>
            <a:endParaRPr lang="es-AR" sz="1600" u="none" strike="noStrike" kern="1200" dirty="0" smtClean="0">
              <a:solidFill>
                <a:schemeClr val="tx1"/>
              </a:solidFill>
              <a:effectLst/>
              <a:latin typeface="+mn-lt"/>
              <a:ea typeface="+mn-ea"/>
              <a:cs typeface="+mn-cs"/>
            </a:endParaRPr>
          </a:p>
          <a:p>
            <a:pPr marL="228600" lvl="0" indent="-228600" fontAlgn="base">
              <a:buFont typeface="+mj-lt"/>
              <a:buAutoNum type="arabicPeriod"/>
            </a:pPr>
            <a:r>
              <a:rPr lang="en-US" sz="1200" u="none" strike="noStrike" kern="1200" dirty="0" smtClean="0">
                <a:solidFill>
                  <a:schemeClr val="tx1"/>
                </a:solidFill>
                <a:effectLst/>
                <a:latin typeface="+mn-lt"/>
                <a:ea typeface="+mn-ea"/>
                <a:cs typeface="+mn-cs"/>
              </a:rPr>
              <a:t>Brazil: Polymorphs may be patentable under criteria defined by INPI; selection inventions and uses may be opposed by the health authority (ANVISA).   [[ With regard to the invention related to uses, although ANVISA may oppose this protection, the BPO does not state any restriction for the patentability of this kind of invention.  Therefore, in principle, in accordance with the new BPO´s Guidelines, the uses can be protected in Brazil.  </a:t>
            </a:r>
            <a:r>
              <a:rPr lang="es-AR" sz="1200" u="none" strike="noStrike" kern="1200" dirty="0" smtClean="0">
                <a:solidFill>
                  <a:schemeClr val="tx1"/>
                </a:solidFill>
                <a:effectLst/>
                <a:latin typeface="+mn-lt"/>
                <a:ea typeface="+mn-ea"/>
                <a:cs typeface="+mn-cs"/>
              </a:rPr>
              <a:t>(</a:t>
            </a:r>
            <a:r>
              <a:rPr lang="es-AR" sz="1200" b="1" u="none" strike="noStrike" kern="1200" dirty="0" smtClean="0">
                <a:solidFill>
                  <a:schemeClr val="tx1"/>
                </a:solidFill>
                <a:effectLst/>
                <a:latin typeface="+mn-lt"/>
                <a:ea typeface="+mn-ea"/>
                <a:cs typeface="+mn-cs"/>
              </a:rPr>
              <a:t>VER MAIL DEL 25/01/2016 DE DI BLASI A MB EN AIPPI DEL 26/01/2016)</a:t>
            </a:r>
            <a:r>
              <a:rPr lang="es-AR" sz="1200" u="none" strike="noStrike" kern="1200" dirty="0" smtClean="0">
                <a:solidFill>
                  <a:schemeClr val="tx1"/>
                </a:solidFill>
                <a:effectLst/>
                <a:latin typeface="+mn-lt"/>
                <a:ea typeface="+mn-ea"/>
                <a:cs typeface="+mn-cs"/>
              </a:rPr>
              <a:t> ]]</a:t>
            </a:r>
            <a:endParaRPr lang="es-AR" sz="1600" u="none" strike="noStrike" kern="1200" dirty="0" smtClean="0">
              <a:solidFill>
                <a:schemeClr val="tx1"/>
              </a:solidFill>
              <a:effectLst/>
              <a:latin typeface="+mn-lt"/>
              <a:ea typeface="+mn-ea"/>
              <a:cs typeface="+mn-cs"/>
            </a:endParaRPr>
          </a:p>
          <a:p>
            <a:pPr marL="228600" lvl="0" indent="-228600" fontAlgn="base">
              <a:buFont typeface="+mj-lt"/>
              <a:buAutoNum type="arabicPeriod"/>
            </a:pPr>
            <a:r>
              <a:rPr lang="en-US" sz="1200" u="none" strike="noStrike" kern="1200" dirty="0" smtClean="0">
                <a:solidFill>
                  <a:schemeClr val="tx1"/>
                </a:solidFill>
                <a:effectLst/>
                <a:latin typeface="+mn-lt"/>
                <a:ea typeface="+mn-ea"/>
                <a:cs typeface="+mn-cs"/>
              </a:rPr>
              <a:t>Chile: Esters and solvates may be patented provided the ester(s) or solvate(s) they refer to are expressly indicated.  Analog processes may be protected provided they are defined by their steps and such steps confer novelty and non-obviousness to the processes.</a:t>
            </a:r>
            <a:endParaRPr lang="es-AR" sz="1600" u="none" strike="noStrike" kern="1200" dirty="0" smtClean="0">
              <a:solidFill>
                <a:schemeClr val="tx1"/>
              </a:solidFill>
              <a:effectLst/>
              <a:latin typeface="+mn-lt"/>
              <a:ea typeface="+mn-ea"/>
              <a:cs typeface="+mn-cs"/>
            </a:endParaRPr>
          </a:p>
          <a:p>
            <a:pPr marL="228600" lvl="0" indent="-228600" fontAlgn="base">
              <a:buFont typeface="+mj-lt"/>
              <a:buAutoNum type="arabicPeriod"/>
            </a:pPr>
            <a:r>
              <a:rPr lang="en-US" sz="1200" u="none" strike="noStrike" kern="1200" dirty="0" smtClean="0">
                <a:solidFill>
                  <a:schemeClr val="tx1"/>
                </a:solidFill>
                <a:effectLst/>
                <a:latin typeface="+mn-lt"/>
                <a:ea typeface="+mn-ea"/>
                <a:cs typeface="+mn-cs"/>
              </a:rPr>
              <a:t>Colombia: in most cases applications for dosages are deemed to be non-patentable therapeutic methods.  As regards analog processes, examiners usual request specific information on the synthesis.</a:t>
            </a:r>
            <a:endParaRPr lang="es-AR" sz="1600" u="none" strike="noStrike" kern="1200" dirty="0" smtClean="0">
              <a:solidFill>
                <a:schemeClr val="tx1"/>
              </a:solidFill>
              <a:effectLst/>
              <a:latin typeface="+mn-lt"/>
              <a:ea typeface="+mn-ea"/>
              <a:cs typeface="+mn-cs"/>
            </a:endParaRPr>
          </a:p>
          <a:p>
            <a:pPr marL="228600" lvl="0" indent="-228600" fontAlgn="base">
              <a:buFont typeface="+mj-lt"/>
              <a:buAutoNum type="arabicPeriod"/>
            </a:pPr>
            <a:r>
              <a:rPr lang="en-US" sz="1200" u="none" strike="noStrike" kern="1200" dirty="0" smtClean="0">
                <a:solidFill>
                  <a:schemeClr val="tx1"/>
                </a:solidFill>
                <a:effectLst/>
                <a:latin typeface="+mn-lt"/>
                <a:ea typeface="+mn-ea"/>
                <a:cs typeface="+mn-cs"/>
              </a:rPr>
              <a:t>Costa Rica: no category is specifically ruled out, but polymorphs, salts, esters, metabolites, solvates and enantiomers are protected only if applied for together with the original compound.  Uses are not protected.  Dosages are protected only if they are not considered </a:t>
            </a:r>
            <a:r>
              <a:rPr lang="en-US" sz="1200" u="none" strike="noStrike" kern="1200" dirty="0" err="1" smtClean="0">
                <a:solidFill>
                  <a:schemeClr val="tx1"/>
                </a:solidFill>
                <a:effectLst/>
                <a:latin typeface="+mn-lt"/>
                <a:ea typeface="+mn-ea"/>
                <a:cs typeface="+mn-cs"/>
              </a:rPr>
              <a:t>bo</a:t>
            </a:r>
            <a:r>
              <a:rPr lang="en-US" sz="1200" u="none" strike="noStrike" kern="1200" dirty="0" smtClean="0">
                <a:solidFill>
                  <a:schemeClr val="tx1"/>
                </a:solidFill>
                <a:effectLst/>
                <a:latin typeface="+mn-lt"/>
                <a:ea typeface="+mn-ea"/>
                <a:cs typeface="+mn-cs"/>
              </a:rPr>
              <a:t> be therapeutic methods.</a:t>
            </a:r>
            <a:endParaRPr lang="es-AR" sz="1600" u="none" strike="noStrike" kern="1200" dirty="0" smtClean="0">
              <a:solidFill>
                <a:schemeClr val="tx1"/>
              </a:solidFill>
              <a:effectLst/>
              <a:latin typeface="+mn-lt"/>
              <a:ea typeface="+mn-ea"/>
              <a:cs typeface="+mn-cs"/>
            </a:endParaRPr>
          </a:p>
          <a:p>
            <a:pPr marL="228600" lvl="0" indent="-228600" fontAlgn="base">
              <a:buFont typeface="+mj-lt"/>
              <a:buAutoNum type="arabicPeriod"/>
            </a:pPr>
            <a:r>
              <a:rPr lang="en-US" sz="1200" u="none" strike="noStrike" kern="1200" dirty="0" smtClean="0">
                <a:solidFill>
                  <a:schemeClr val="tx1"/>
                </a:solidFill>
                <a:effectLst/>
                <a:latin typeface="+mn-lt"/>
                <a:ea typeface="+mn-ea"/>
                <a:cs typeface="+mn-cs"/>
              </a:rPr>
              <a:t>México: even when uses are considered therapeutic methods, first use and “Swiss-type” claims are accepted.</a:t>
            </a:r>
            <a:endParaRPr lang="es-AR" sz="1600" u="none" strike="noStrike" kern="1200" dirty="0" smtClean="0">
              <a:solidFill>
                <a:schemeClr val="tx1"/>
              </a:solidFill>
              <a:effectLst/>
              <a:latin typeface="+mn-lt"/>
              <a:ea typeface="+mn-ea"/>
              <a:cs typeface="+mn-cs"/>
            </a:endParaRPr>
          </a:p>
          <a:p>
            <a:pPr marL="228600" lvl="0" indent="-228600" fontAlgn="base">
              <a:buFont typeface="+mj-lt"/>
              <a:buAutoNum type="arabicPeriod"/>
            </a:pPr>
            <a:r>
              <a:rPr lang="en-US" sz="1200" u="none" strike="noStrike" kern="1200" dirty="0" smtClean="0">
                <a:solidFill>
                  <a:schemeClr val="tx1"/>
                </a:solidFill>
                <a:effectLst/>
                <a:latin typeface="+mn-lt"/>
                <a:ea typeface="+mn-ea"/>
                <a:cs typeface="+mn-cs"/>
              </a:rPr>
              <a:t>Paraguay: formulations are not patentable; prodrugs are if the applications meets the </a:t>
            </a:r>
            <a:r>
              <a:rPr lang="en-US" dirty="0"/>
              <a:t>requirements set down by the Paraguayan Patent Office.  Polymorphs and analog processes are not patentable.</a:t>
            </a:r>
            <a:endParaRPr lang="es-AR" dirty="0"/>
          </a:p>
          <a:p>
            <a:pPr marL="228600" lvl="0" indent="-228600" fontAlgn="base">
              <a:buFont typeface="+mj-lt"/>
              <a:buAutoNum type="arabicPeriod"/>
            </a:pPr>
            <a:r>
              <a:rPr lang="en-US" dirty="0"/>
              <a:t>Peru: combinations may be patentable only if novelty is such that the results could not be foreseen.  </a:t>
            </a:r>
            <a:r>
              <a:rPr lang="en-US" dirty="0" err="1"/>
              <a:t>Intermediares</a:t>
            </a:r>
            <a:r>
              <a:rPr lang="en-US" dirty="0"/>
              <a:t> are patentable only if they are stable, new and comprise the structural part of the final product, with surprising results.</a:t>
            </a:r>
            <a:endParaRPr lang="es-AR" dirty="0"/>
          </a:p>
          <a:p>
            <a:pPr marL="228600" lvl="0" indent="-228600" fontAlgn="base">
              <a:buFont typeface="+mj-lt"/>
              <a:buAutoNum type="arabicPeriod"/>
            </a:pPr>
            <a:r>
              <a:rPr lang="en-US" dirty="0" err="1"/>
              <a:t>República</a:t>
            </a:r>
            <a:r>
              <a:rPr lang="en-US" dirty="0"/>
              <a:t> </a:t>
            </a:r>
            <a:r>
              <a:rPr lang="en-US" dirty="0" err="1"/>
              <a:t>Dominicana</a:t>
            </a:r>
            <a:r>
              <a:rPr lang="en-US" dirty="0"/>
              <a:t>: polymorphs are not excluded but in practice they are rejected by the Patent Office.</a:t>
            </a:r>
            <a:endParaRPr lang="es-AR" dirty="0"/>
          </a:p>
          <a:p>
            <a:pPr marL="228600" indent="-228600">
              <a:buFont typeface="+mj-lt"/>
              <a:buAutoNum type="arabicPeriod"/>
            </a:pPr>
            <a:r>
              <a:rPr lang="en-US" dirty="0"/>
              <a:t>Uruguay: Dosages are patentable when linked to a new process.  First use is patentable.  Other cases are not expressly excluded.</a:t>
            </a:r>
            <a:endParaRPr lang="es-AR" dirty="0"/>
          </a:p>
        </p:txBody>
      </p:sp>
      <p:sp>
        <p:nvSpPr>
          <p:cNvPr id="4" name="3 Marcador de número de diapositiva"/>
          <p:cNvSpPr>
            <a:spLocks noGrp="1"/>
          </p:cNvSpPr>
          <p:nvPr>
            <p:ph type="sldNum" sz="quarter" idx="10"/>
          </p:nvPr>
        </p:nvSpPr>
        <p:spPr/>
        <p:txBody>
          <a:bodyPr/>
          <a:lstStyle/>
          <a:p>
            <a:fld id="{7A237A46-5820-49A9-8B9E-44DE3924DAC6}" type="slidenum">
              <a:rPr lang="es-AR" smtClean="0"/>
              <a:t>22</a:t>
            </a:fld>
            <a:endParaRPr lang="es-AR" dirty="0"/>
          </a:p>
        </p:txBody>
      </p:sp>
    </p:spTree>
    <p:extLst>
      <p:ext uri="{BB962C8B-B14F-4D97-AF65-F5344CB8AC3E}">
        <p14:creationId xmlns:p14="http://schemas.microsoft.com/office/powerpoint/2010/main" val="24740978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4763" lvl="1" algn="ctr"/>
            <a:endParaRPr lang="es-AR" sz="1100" dirty="0"/>
          </a:p>
        </p:txBody>
      </p:sp>
      <p:sp>
        <p:nvSpPr>
          <p:cNvPr id="4" name="3 Marcador de número de diapositiva"/>
          <p:cNvSpPr>
            <a:spLocks noGrp="1"/>
          </p:cNvSpPr>
          <p:nvPr>
            <p:ph type="sldNum" sz="quarter" idx="10"/>
          </p:nvPr>
        </p:nvSpPr>
        <p:spPr/>
        <p:txBody>
          <a:bodyPr/>
          <a:lstStyle/>
          <a:p>
            <a:fld id="{7A237A46-5820-49A9-8B9E-44DE3924DAC6}" type="slidenum">
              <a:rPr lang="es-AR" smtClean="0"/>
              <a:t>23</a:t>
            </a:fld>
            <a:endParaRPr lang="es-AR" dirty="0"/>
          </a:p>
        </p:txBody>
      </p:sp>
    </p:spTree>
    <p:extLst>
      <p:ext uri="{BB962C8B-B14F-4D97-AF65-F5344CB8AC3E}">
        <p14:creationId xmlns:p14="http://schemas.microsoft.com/office/powerpoint/2010/main" val="2474097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628650" lvl="1" indent="-171450">
              <a:buFont typeface="Arial" panose="020B0604020202020204" pitchFamily="34" charset="0"/>
              <a:buChar char="•"/>
            </a:pPr>
            <a:r>
              <a:rPr lang="en-US" sz="1600" kern="1200" dirty="0" smtClean="0">
                <a:solidFill>
                  <a:schemeClr val="tx1"/>
                </a:solidFill>
                <a:effectLst/>
                <a:latin typeface="+mn-lt"/>
                <a:ea typeface="+mn-ea"/>
                <a:cs typeface="+mn-cs"/>
              </a:rPr>
              <a:t>Partial lapsing of trademark registrations</a:t>
            </a:r>
            <a:endParaRPr lang="es-AR" sz="1600" kern="120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US" sz="1600" kern="1200" dirty="0" smtClean="0">
                <a:solidFill>
                  <a:schemeClr val="tx1"/>
                </a:solidFill>
                <a:effectLst/>
                <a:latin typeface="+mn-lt"/>
                <a:ea typeface="+mn-ea"/>
                <a:cs typeface="+mn-cs"/>
              </a:rPr>
              <a:t>Old system: any use, even on goods or services outside the scope of registration, would prevent lapsing</a:t>
            </a:r>
            <a:endParaRPr lang="es-AR" sz="1600" kern="120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US" sz="1600" kern="1200" dirty="0" smtClean="0">
                <a:solidFill>
                  <a:schemeClr val="tx1"/>
                </a:solidFill>
                <a:effectLst/>
                <a:latin typeface="+mn-lt"/>
                <a:ea typeface="+mn-ea"/>
                <a:cs typeface="+mn-cs"/>
              </a:rPr>
              <a:t>New system: only use on protected goods or services, or those goods or services having an affinity or similarity to those protected, or in connection with an activity related thereto (new art. 26 TML)</a:t>
            </a:r>
            <a:endParaRPr lang="es-AR" sz="1600" kern="1200" dirty="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6</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355600" lvl="1" indent="-355600">
              <a:buFont typeface="Arial" panose="020B0604020202020204" pitchFamily="34" charset="0"/>
              <a:buChar char="•"/>
              <a:tabLst>
                <a:tab pos="355600" algn="l"/>
              </a:tabLst>
            </a:pPr>
            <a:r>
              <a:rPr lang="en-US" sz="1200" kern="1200" dirty="0" smtClean="0">
                <a:solidFill>
                  <a:schemeClr val="tx1"/>
                </a:solidFill>
                <a:effectLst/>
                <a:latin typeface="+mn-lt"/>
                <a:ea typeface="+mn-ea"/>
                <a:cs typeface="+mn-cs"/>
              </a:rPr>
              <a:t>TMO to decide on trademark invalidity (decision may be appealed from before Federal Court of Appeals)</a:t>
            </a:r>
            <a:endParaRPr lang="es-AR" sz="1100" kern="1200" dirty="0" smtClean="0">
              <a:solidFill>
                <a:schemeClr val="tx1"/>
              </a:solidFill>
              <a:effectLst/>
              <a:latin typeface="+mn-lt"/>
              <a:ea typeface="+mn-ea"/>
              <a:cs typeface="+mn-cs"/>
            </a:endParaRPr>
          </a:p>
          <a:p>
            <a:pPr marL="355600" indent="-355600">
              <a:buFont typeface="Arial" panose="020B0604020202020204" pitchFamily="34" charset="0"/>
              <a:buChar char="•"/>
              <a:tabLst>
                <a:tab pos="355600" algn="l"/>
              </a:tabLst>
            </a:pPr>
            <a:r>
              <a:rPr lang="en-US" sz="1200" kern="1200" dirty="0" smtClean="0">
                <a:solidFill>
                  <a:schemeClr val="tx1"/>
                </a:solidFill>
                <a:effectLst/>
                <a:latin typeface="+mn-lt"/>
                <a:ea typeface="+mn-ea"/>
                <a:cs typeface="+mn-cs"/>
              </a:rPr>
              <a:t>TMO to decide on trademark cancellation due to non-use (decision may be appealed from before Federal Court of Appeals)</a:t>
            </a:r>
            <a:endParaRPr lang="es-AR" sz="1600" kern="1200" dirty="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7</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355600" lvl="1" indent="-355600">
              <a:buFont typeface="Arial" panose="020B0604020202020204" pitchFamily="34" charset="0"/>
              <a:buChar char="•"/>
              <a:tabLst>
                <a:tab pos="355600" algn="l"/>
              </a:tabLst>
            </a:pPr>
            <a:r>
              <a:rPr lang="en-US" sz="1200" kern="1200" dirty="0" smtClean="0">
                <a:solidFill>
                  <a:schemeClr val="tx1"/>
                </a:solidFill>
                <a:effectLst/>
                <a:latin typeface="+mn-lt"/>
                <a:ea typeface="+mn-ea"/>
                <a:cs typeface="+mn-cs"/>
              </a:rPr>
              <a:t>Patents: no major changes</a:t>
            </a:r>
          </a:p>
          <a:p>
            <a:pPr marL="355600" lvl="1" indent="-355600">
              <a:buFont typeface="Arial" panose="020B0604020202020204" pitchFamily="34" charset="0"/>
              <a:buChar char="•"/>
              <a:tabLst>
                <a:tab pos="355600" algn="l"/>
              </a:tabLst>
            </a:pPr>
            <a:r>
              <a:rPr lang="en-US" sz="1200" kern="1200" dirty="0" smtClean="0">
                <a:solidFill>
                  <a:schemeClr val="tx1"/>
                </a:solidFill>
                <a:effectLst/>
                <a:latin typeface="+mn-lt"/>
                <a:ea typeface="+mn-ea"/>
                <a:cs typeface="+mn-cs"/>
              </a:rPr>
              <a:t>Shorter terms for submitting missing documents or responding to office actions</a:t>
            </a:r>
          </a:p>
          <a:p>
            <a:pPr marL="355600" lvl="1" indent="-355600">
              <a:buFont typeface="Arial" panose="020B0604020202020204" pitchFamily="34" charset="0"/>
              <a:buChar char="•"/>
              <a:tabLst>
                <a:tab pos="355600" algn="l"/>
              </a:tabLst>
            </a:pPr>
            <a:r>
              <a:rPr lang="en-US" sz="1200" kern="1200" dirty="0" smtClean="0">
                <a:solidFill>
                  <a:schemeClr val="tx1"/>
                </a:solidFill>
                <a:effectLst/>
                <a:latin typeface="+mn-lt"/>
                <a:ea typeface="+mn-ea"/>
                <a:cs typeface="+mn-cs"/>
              </a:rPr>
              <a:t>Regrettably 2012 Joint Regulation limiting pharma inventions was not repealed</a:t>
            </a:r>
            <a:endParaRPr lang="es-AR" sz="1100" kern="1200" dirty="0" smtClean="0">
              <a:solidFill>
                <a:schemeClr val="tx1"/>
              </a:solidFill>
              <a:effectLst/>
              <a:latin typeface="+mn-lt"/>
              <a:ea typeface="+mn-ea"/>
              <a:cs typeface="+mn-cs"/>
            </a:endParaRPr>
          </a:p>
          <a:p>
            <a:pPr marL="355600" indent="-355600">
              <a:buFont typeface="Arial" panose="020B0604020202020204" pitchFamily="34" charset="0"/>
              <a:buChar char="•"/>
              <a:tabLst>
                <a:tab pos="355600" algn="l"/>
              </a:tabLst>
            </a:pPr>
            <a:endParaRPr lang="es-AR" sz="1600" kern="1200" dirty="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8</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355600" lvl="1"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Utility models: change in procedure may improve appeal of utility models</a:t>
            </a:r>
            <a:endParaRPr lang="es-AR" sz="1600" kern="1200" dirty="0" smtClean="0">
              <a:solidFill>
                <a:schemeClr val="tx1"/>
              </a:solidFill>
              <a:effectLst/>
              <a:latin typeface="+mn-lt"/>
              <a:ea typeface="+mn-ea"/>
              <a:cs typeface="+mn-cs"/>
            </a:endParaRPr>
          </a:p>
          <a:p>
            <a:pPr marL="355600" lvl="2"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Old procedure: preliminary examination, publication, substantive examination</a:t>
            </a:r>
            <a:endParaRPr lang="es-AR" sz="1600" kern="1200" dirty="0" smtClean="0">
              <a:solidFill>
                <a:schemeClr val="tx1"/>
              </a:solidFill>
              <a:effectLst/>
              <a:latin typeface="+mn-lt"/>
              <a:ea typeface="+mn-ea"/>
              <a:cs typeface="+mn-cs"/>
            </a:endParaRPr>
          </a:p>
          <a:p>
            <a:pPr marL="355600" lvl="2"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New procedure: substantive examination, publication</a:t>
            </a:r>
            <a:endParaRPr lang="es-AR" sz="1600" kern="1200" dirty="0" smtClean="0">
              <a:solidFill>
                <a:schemeClr val="tx1"/>
              </a:solidFill>
              <a:effectLst/>
              <a:latin typeface="+mn-lt"/>
              <a:ea typeface="+mn-ea"/>
              <a:cs typeface="+mn-cs"/>
            </a:endParaRPr>
          </a:p>
          <a:p>
            <a:pPr marL="355600" lvl="2"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Another change: absolute novelty</a:t>
            </a:r>
            <a:endParaRPr lang="es-AR" sz="1600" kern="1200" dirty="0" smtClean="0">
              <a:solidFill>
                <a:schemeClr val="tx1"/>
              </a:solidFill>
              <a:effectLst/>
              <a:latin typeface="+mn-lt"/>
              <a:ea typeface="+mn-ea"/>
              <a:cs typeface="+mn-cs"/>
            </a:endParaRPr>
          </a:p>
          <a:p>
            <a:pPr marL="355600" indent="-355600">
              <a:buFont typeface="Arial" panose="020B0604020202020204" pitchFamily="34" charset="0"/>
              <a:buChar char="•"/>
              <a:tabLst>
                <a:tab pos="355600" algn="l"/>
              </a:tabLst>
            </a:pPr>
            <a:endParaRPr lang="es-AR" sz="1600" kern="1200" dirty="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9</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355600" lvl="1"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No changes as to substantive requirements and deposit system</a:t>
            </a:r>
            <a:endParaRPr lang="es-AR" sz="1600" kern="1200" dirty="0" smtClean="0">
              <a:solidFill>
                <a:schemeClr val="tx1"/>
              </a:solidFill>
              <a:effectLst/>
              <a:latin typeface="+mn-lt"/>
              <a:ea typeface="+mn-ea"/>
              <a:cs typeface="+mn-cs"/>
            </a:endParaRPr>
          </a:p>
          <a:p>
            <a:pPr marL="355600" lvl="1"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However, several minor improvements introduced:</a:t>
            </a:r>
            <a:endParaRPr lang="es-AR" sz="1600" kern="1200" dirty="0" smtClean="0">
              <a:solidFill>
                <a:schemeClr val="tx1"/>
              </a:solidFill>
              <a:effectLst/>
              <a:latin typeface="+mn-lt"/>
              <a:ea typeface="+mn-ea"/>
              <a:cs typeface="+mn-cs"/>
            </a:endParaRPr>
          </a:p>
          <a:p>
            <a:pPr marL="355600" lvl="2"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Protection extended to handicrafts</a:t>
            </a:r>
            <a:endParaRPr lang="es-AR" sz="1600" kern="1200" dirty="0" smtClean="0">
              <a:solidFill>
                <a:schemeClr val="tx1"/>
              </a:solidFill>
              <a:effectLst/>
              <a:latin typeface="+mn-lt"/>
              <a:ea typeface="+mn-ea"/>
              <a:cs typeface="+mn-cs"/>
            </a:endParaRPr>
          </a:p>
          <a:p>
            <a:pPr marL="355600" lvl="2"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Broader scope of non-prejudicial disclosure (any disclosure by author within 6 months prior to application or priority,  not just disclosure in official fairs)</a:t>
            </a:r>
            <a:endParaRPr lang="es-AR" sz="1600" kern="1200" dirty="0" smtClean="0">
              <a:solidFill>
                <a:schemeClr val="tx1"/>
              </a:solidFill>
              <a:effectLst/>
              <a:latin typeface="+mn-lt"/>
              <a:ea typeface="+mn-ea"/>
              <a:cs typeface="+mn-cs"/>
            </a:endParaRPr>
          </a:p>
          <a:p>
            <a:pPr marL="355600" lvl="2"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Simplified procedure:</a:t>
            </a:r>
            <a:endParaRPr lang="es-AR" sz="1600" kern="1200" dirty="0" smtClean="0">
              <a:solidFill>
                <a:schemeClr val="tx1"/>
              </a:solidFill>
              <a:effectLst/>
              <a:latin typeface="+mn-lt"/>
              <a:ea typeface="+mn-ea"/>
              <a:cs typeface="+mn-cs"/>
            </a:endParaRPr>
          </a:p>
          <a:p>
            <a:pPr marL="812800" lvl="4"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No specification required</a:t>
            </a:r>
            <a:endParaRPr lang="es-AR" sz="1600" kern="1200" dirty="0" smtClean="0">
              <a:solidFill>
                <a:schemeClr val="tx1"/>
              </a:solidFill>
              <a:effectLst/>
              <a:latin typeface="+mn-lt"/>
              <a:ea typeface="+mn-ea"/>
              <a:cs typeface="+mn-cs"/>
            </a:endParaRPr>
          </a:p>
          <a:p>
            <a:pPr marL="812800" lvl="4"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Photographs and digital reproductions allowed</a:t>
            </a:r>
            <a:endParaRPr lang="es-AR" sz="1600" kern="1200" dirty="0" smtClean="0">
              <a:solidFill>
                <a:schemeClr val="tx1"/>
              </a:solidFill>
              <a:effectLst/>
              <a:latin typeface="+mn-lt"/>
              <a:ea typeface="+mn-ea"/>
              <a:cs typeface="+mn-cs"/>
            </a:endParaRPr>
          </a:p>
          <a:p>
            <a:pPr marL="812800" lvl="4"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Multiple applications and divisional applications allowed</a:t>
            </a:r>
            <a:endParaRPr lang="es-AR" sz="1600" kern="1200" dirty="0" smtClean="0">
              <a:solidFill>
                <a:schemeClr val="tx1"/>
              </a:solidFill>
              <a:effectLst/>
              <a:latin typeface="+mn-lt"/>
              <a:ea typeface="+mn-ea"/>
              <a:cs typeface="+mn-cs"/>
            </a:endParaRPr>
          </a:p>
          <a:p>
            <a:pPr marL="812800" lvl="4"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Deferred publication</a:t>
            </a:r>
            <a:endParaRPr lang="es-AR" sz="1600" kern="1200" dirty="0" smtClean="0">
              <a:solidFill>
                <a:schemeClr val="tx1"/>
              </a:solidFill>
              <a:effectLst/>
              <a:latin typeface="+mn-lt"/>
              <a:ea typeface="+mn-ea"/>
              <a:cs typeface="+mn-cs"/>
            </a:endParaRPr>
          </a:p>
          <a:p>
            <a:pPr marL="812800" lvl="4"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New window for renewal</a:t>
            </a:r>
            <a:endParaRPr lang="es-AR" sz="1600" kern="1200" dirty="0" smtClean="0">
              <a:solidFill>
                <a:schemeClr val="tx1"/>
              </a:solidFill>
              <a:effectLst/>
              <a:latin typeface="+mn-lt"/>
              <a:ea typeface="+mn-ea"/>
              <a:cs typeface="+mn-cs"/>
            </a:endParaRPr>
          </a:p>
          <a:p>
            <a:pPr marL="812800" lvl="4"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Reinstatement allowed</a:t>
            </a:r>
            <a:endParaRPr lang="es-AR" sz="1600" kern="1200" dirty="0" smtClean="0">
              <a:solidFill>
                <a:schemeClr val="tx1"/>
              </a:solidFill>
              <a:effectLst/>
              <a:latin typeface="+mn-lt"/>
              <a:ea typeface="+mn-ea"/>
              <a:cs typeface="+mn-cs"/>
            </a:endParaRPr>
          </a:p>
          <a:p>
            <a:pPr marL="355600" indent="-355600">
              <a:buFont typeface="Arial" panose="020B0604020202020204" pitchFamily="34" charset="0"/>
              <a:buChar char="•"/>
              <a:tabLst>
                <a:tab pos="355600" algn="l"/>
              </a:tabLst>
            </a:pPr>
            <a:r>
              <a:rPr lang="en-US" sz="1600" kern="1200" dirty="0" smtClean="0">
                <a:solidFill>
                  <a:schemeClr val="tx1"/>
                </a:solidFill>
                <a:effectLst/>
                <a:latin typeface="+mn-lt"/>
                <a:ea typeface="+mn-ea"/>
                <a:cs typeface="+mn-cs"/>
              </a:rPr>
              <a:t>Higher fines for criminal infringement</a:t>
            </a:r>
            <a:endParaRPr lang="es-AR" sz="1600" kern="1200" dirty="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10</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1"/>
            <a:r>
              <a:rPr lang="en-US" sz="1600" kern="1200" dirty="0" smtClean="0">
                <a:solidFill>
                  <a:schemeClr val="tx1"/>
                </a:solidFill>
                <a:effectLst/>
                <a:latin typeface="+mn-lt"/>
                <a:ea typeface="+mn-ea"/>
                <a:cs typeface="+mn-cs"/>
              </a:rPr>
              <a:t>TM </a:t>
            </a:r>
            <a:r>
              <a:rPr lang="en-US" sz="1600" kern="1200" dirty="0" err="1" smtClean="0">
                <a:solidFill>
                  <a:schemeClr val="tx1"/>
                </a:solidFill>
                <a:effectLst/>
                <a:latin typeface="+mn-lt"/>
                <a:ea typeface="+mn-ea"/>
                <a:cs typeface="+mn-cs"/>
              </a:rPr>
              <a:t>Applns</a:t>
            </a:r>
            <a:r>
              <a:rPr lang="en-US" sz="1600" kern="1200" dirty="0" smtClean="0">
                <a:solidFill>
                  <a:schemeClr val="tx1"/>
                </a:solidFill>
                <a:effectLst/>
                <a:latin typeface="+mn-lt"/>
                <a:ea typeface="+mn-ea"/>
                <a:cs typeface="+mn-cs"/>
              </a:rPr>
              <a:t> – Numbers 2017 (2014-2017)</a:t>
            </a:r>
            <a:endParaRPr lang="es-AR" sz="1600" kern="1200" dirty="0" smtClean="0">
              <a:solidFill>
                <a:schemeClr val="tx1"/>
              </a:solidFill>
              <a:effectLst/>
              <a:latin typeface="+mn-lt"/>
              <a:ea typeface="+mn-ea"/>
              <a:cs typeface="+mn-cs"/>
            </a:endParaRPr>
          </a:p>
          <a:p>
            <a:pPr marL="1200150" lvl="2" indent="-285750">
              <a:buFont typeface="Arial" panose="020B0604020202020204" pitchFamily="34" charset="0"/>
              <a:buChar char="•"/>
            </a:pPr>
            <a:r>
              <a:rPr lang="en-US" sz="1600" kern="1200" dirty="0" smtClean="0">
                <a:solidFill>
                  <a:schemeClr val="tx1"/>
                </a:solidFill>
                <a:effectLst/>
                <a:latin typeface="+mn-lt"/>
                <a:ea typeface="+mn-ea"/>
                <a:cs typeface="+mn-cs"/>
              </a:rPr>
              <a:t>AR: 87,801 (282,660)</a:t>
            </a:r>
            <a:endParaRPr lang="es-AR" sz="1600" kern="1200" dirty="0" smtClean="0">
              <a:solidFill>
                <a:schemeClr val="tx1"/>
              </a:solidFill>
              <a:effectLst/>
              <a:latin typeface="+mn-lt"/>
              <a:ea typeface="+mn-ea"/>
              <a:cs typeface="+mn-cs"/>
            </a:endParaRPr>
          </a:p>
          <a:p>
            <a:pPr marL="1200150" lvl="2" indent="-285750">
              <a:buFont typeface="Arial" panose="020B0604020202020204" pitchFamily="34" charset="0"/>
              <a:buChar char="•"/>
            </a:pPr>
            <a:r>
              <a:rPr lang="en-US" sz="1600" kern="1200" dirty="0" smtClean="0">
                <a:solidFill>
                  <a:schemeClr val="tx1"/>
                </a:solidFill>
                <a:effectLst/>
                <a:latin typeface="+mn-lt"/>
                <a:ea typeface="+mn-ea"/>
                <a:cs typeface="+mn-cs"/>
              </a:rPr>
              <a:t>BR: 186,103 (668,196)</a:t>
            </a:r>
            <a:endParaRPr lang="es-AR" sz="1600" kern="1200" dirty="0" smtClean="0">
              <a:solidFill>
                <a:schemeClr val="tx1"/>
              </a:solidFill>
              <a:effectLst/>
              <a:latin typeface="+mn-lt"/>
              <a:ea typeface="+mn-ea"/>
              <a:cs typeface="+mn-cs"/>
            </a:endParaRPr>
          </a:p>
          <a:p>
            <a:pPr marL="1200150" lvl="2" indent="-285750">
              <a:buFont typeface="Arial" panose="020B0604020202020204" pitchFamily="34" charset="0"/>
              <a:buChar char="•"/>
            </a:pPr>
            <a:r>
              <a:rPr lang="en-US" sz="1600" kern="1200" dirty="0" smtClean="0">
                <a:solidFill>
                  <a:schemeClr val="tx1"/>
                </a:solidFill>
                <a:effectLst/>
                <a:latin typeface="+mn-lt"/>
                <a:ea typeface="+mn-ea"/>
                <a:cs typeface="+mn-cs"/>
              </a:rPr>
              <a:t>CL: 45,008 (175,833) </a:t>
            </a:r>
            <a:endParaRPr lang="es-AR" sz="1600" kern="1200" dirty="0" smtClean="0">
              <a:solidFill>
                <a:schemeClr val="tx1"/>
              </a:solidFill>
              <a:effectLst/>
              <a:latin typeface="+mn-lt"/>
              <a:ea typeface="+mn-ea"/>
              <a:cs typeface="+mn-cs"/>
            </a:endParaRPr>
          </a:p>
          <a:p>
            <a:pPr marL="1200150" lvl="2" indent="-285750">
              <a:buFont typeface="Arial" panose="020B0604020202020204" pitchFamily="34" charset="0"/>
              <a:buChar char="•"/>
            </a:pPr>
            <a:r>
              <a:rPr lang="en-US" sz="1600" kern="1200" dirty="0" smtClean="0">
                <a:solidFill>
                  <a:schemeClr val="tx1"/>
                </a:solidFill>
                <a:effectLst/>
                <a:latin typeface="+mn-lt"/>
                <a:ea typeface="+mn-ea"/>
                <a:cs typeface="+mn-cs"/>
              </a:rPr>
              <a:t>CO: 42,725 (169,665)</a:t>
            </a:r>
            <a:endParaRPr lang="es-AR" sz="1600" kern="1200" dirty="0" smtClean="0">
              <a:solidFill>
                <a:schemeClr val="tx1"/>
              </a:solidFill>
              <a:effectLst/>
              <a:latin typeface="+mn-lt"/>
              <a:ea typeface="+mn-ea"/>
              <a:cs typeface="+mn-cs"/>
            </a:endParaRPr>
          </a:p>
          <a:p>
            <a:pPr marL="1200150" lvl="2" indent="-285750">
              <a:buFont typeface="Arial" panose="020B0604020202020204" pitchFamily="34" charset="0"/>
              <a:buChar char="•"/>
            </a:pPr>
            <a:r>
              <a:rPr lang="en-US" sz="1600" kern="1200" dirty="0" smtClean="0">
                <a:solidFill>
                  <a:schemeClr val="tx1"/>
                </a:solidFill>
                <a:effectLst/>
                <a:latin typeface="+mn-lt"/>
                <a:ea typeface="+mn-ea"/>
                <a:cs typeface="+mn-cs"/>
              </a:rPr>
              <a:t>MX: 153,853 (545,685)</a:t>
            </a:r>
            <a:endParaRPr lang="es-AR" sz="1600" kern="1200" dirty="0" smtClean="0">
              <a:solidFill>
                <a:schemeClr val="tx1"/>
              </a:solidFill>
              <a:effectLst/>
              <a:latin typeface="+mn-lt"/>
              <a:ea typeface="+mn-ea"/>
              <a:cs typeface="+mn-cs"/>
            </a:endParaRPr>
          </a:p>
          <a:p>
            <a:pPr marL="1200150" lvl="2" indent="-285750">
              <a:buFont typeface="Arial" panose="020B0604020202020204" pitchFamily="34" charset="0"/>
              <a:buChar char="•"/>
            </a:pPr>
            <a:r>
              <a:rPr lang="en-US" sz="1600" kern="1200" dirty="0" smtClean="0">
                <a:solidFill>
                  <a:schemeClr val="tx1"/>
                </a:solidFill>
                <a:effectLst/>
                <a:latin typeface="+mn-lt"/>
                <a:ea typeface="+mn-ea"/>
                <a:cs typeface="+mn-cs"/>
              </a:rPr>
              <a:t>Overall: 515,490 (1,842,039)</a:t>
            </a:r>
            <a:endParaRPr lang="es-AR" sz="1600" kern="1200" dirty="0" smtClean="0">
              <a:solidFill>
                <a:schemeClr val="tx1"/>
              </a:solidFill>
              <a:effectLst/>
              <a:latin typeface="+mn-lt"/>
              <a:ea typeface="+mn-ea"/>
              <a:cs typeface="+mn-cs"/>
            </a:endParaRPr>
          </a:p>
          <a:p>
            <a:pPr marL="355600" indent="-355600">
              <a:buFont typeface="Arial" panose="020B0604020202020204" pitchFamily="34" charset="0"/>
              <a:buChar char="•"/>
              <a:tabLst>
                <a:tab pos="355600" algn="l"/>
              </a:tabLst>
            </a:pPr>
            <a:endParaRPr lang="es-AR" sz="1600" kern="1200" dirty="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11</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1"/>
            <a:r>
              <a:rPr lang="en-US" sz="1600" dirty="0"/>
              <a:t>TM </a:t>
            </a:r>
            <a:r>
              <a:rPr lang="en-US" sz="1600" dirty="0" err="1"/>
              <a:t>Applns</a:t>
            </a:r>
            <a:r>
              <a:rPr lang="en-US" sz="1600" dirty="0"/>
              <a:t> – Resident / non-resident percentages (2017)</a:t>
            </a:r>
            <a:endParaRPr lang="es-AR" sz="1600" dirty="0"/>
          </a:p>
          <a:p>
            <a:pPr marL="1200150" lvl="2" indent="-285750">
              <a:buFont typeface="Arial" panose="020B0604020202020204" pitchFamily="34" charset="0"/>
              <a:buChar char="•"/>
            </a:pPr>
            <a:r>
              <a:rPr lang="en-US" sz="1600" dirty="0"/>
              <a:t>AR: 82.7 / 17.3</a:t>
            </a:r>
            <a:endParaRPr lang="es-AR" sz="1600" dirty="0"/>
          </a:p>
          <a:p>
            <a:pPr marL="1200150" lvl="2" indent="-285750">
              <a:buFont typeface="Arial" panose="020B0604020202020204" pitchFamily="34" charset="0"/>
              <a:buChar char="•"/>
            </a:pPr>
            <a:r>
              <a:rPr lang="en-US" sz="1600" dirty="0"/>
              <a:t>BR: 85.5 / 14.5</a:t>
            </a:r>
            <a:endParaRPr lang="es-AR" sz="1600" dirty="0"/>
          </a:p>
          <a:p>
            <a:pPr marL="1200150" lvl="2" indent="-285750">
              <a:buFont typeface="Arial" panose="020B0604020202020204" pitchFamily="34" charset="0"/>
              <a:buChar char="•"/>
            </a:pPr>
            <a:r>
              <a:rPr lang="en-US" sz="1600" dirty="0"/>
              <a:t>CL: 69.9 / 30.1</a:t>
            </a:r>
            <a:endParaRPr lang="es-AR" sz="1600" dirty="0"/>
          </a:p>
          <a:p>
            <a:pPr marL="1200150" lvl="2" indent="-285750">
              <a:buFont typeface="Arial" panose="020B0604020202020204" pitchFamily="34" charset="0"/>
              <a:buChar char="•"/>
            </a:pPr>
            <a:r>
              <a:rPr lang="en-US" sz="1600" dirty="0"/>
              <a:t>CO: 55.6 / 44.4</a:t>
            </a:r>
            <a:endParaRPr lang="es-AR" sz="1600" dirty="0"/>
          </a:p>
          <a:p>
            <a:pPr marL="1200150" lvl="2" indent="-285750">
              <a:buFont typeface="Arial" panose="020B0604020202020204" pitchFamily="34" charset="0"/>
              <a:buChar char="•"/>
            </a:pPr>
            <a:r>
              <a:rPr lang="en-US" sz="1600" dirty="0"/>
              <a:t>MX: 60.1 / 30.9</a:t>
            </a:r>
            <a:endParaRPr lang="es-AR" sz="1600" dirty="0"/>
          </a:p>
        </p:txBody>
      </p:sp>
      <p:sp>
        <p:nvSpPr>
          <p:cNvPr id="4" name="3 Marcador de número de diapositiva"/>
          <p:cNvSpPr>
            <a:spLocks noGrp="1"/>
          </p:cNvSpPr>
          <p:nvPr>
            <p:ph type="sldNum" sz="quarter" idx="10"/>
          </p:nvPr>
        </p:nvSpPr>
        <p:spPr/>
        <p:txBody>
          <a:bodyPr/>
          <a:lstStyle/>
          <a:p>
            <a:fld id="{7A237A46-5820-49A9-8B9E-44DE3924DAC6}" type="slidenum">
              <a:rPr lang="es-AR" smtClean="0"/>
              <a:t>12</a:t>
            </a:fld>
            <a:endParaRPr lang="es-AR"/>
          </a:p>
        </p:txBody>
      </p:sp>
    </p:spTree>
    <p:extLst>
      <p:ext uri="{BB962C8B-B14F-4D97-AF65-F5344CB8AC3E}">
        <p14:creationId xmlns:p14="http://schemas.microsoft.com/office/powerpoint/2010/main" val="2474097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534988" lvl="1" indent="-452438">
              <a:buFont typeface="Arial" panose="020B0604020202020204" pitchFamily="34" charset="0"/>
              <a:buChar char="•"/>
            </a:pPr>
            <a:r>
              <a:rPr lang="en-US" sz="1600" kern="1200" dirty="0" smtClean="0">
                <a:solidFill>
                  <a:schemeClr val="tx1"/>
                </a:solidFill>
                <a:effectLst/>
              </a:rPr>
              <a:t>Only three </a:t>
            </a:r>
            <a:r>
              <a:rPr lang="en-US" sz="1600" kern="1200" dirty="0" err="1" smtClean="0">
                <a:solidFill>
                  <a:schemeClr val="tx1"/>
                </a:solidFill>
                <a:effectLst/>
              </a:rPr>
              <a:t>LatAm</a:t>
            </a:r>
            <a:r>
              <a:rPr lang="en-US" sz="1600" kern="1200" dirty="0" smtClean="0">
                <a:solidFill>
                  <a:schemeClr val="tx1"/>
                </a:solidFill>
                <a:effectLst/>
              </a:rPr>
              <a:t> countries have adopted MP: Cuba (1995), Mexico (2012), Colombia (2012)</a:t>
            </a:r>
            <a:endParaRPr lang="es-AR" sz="1600" kern="1200" dirty="0" smtClean="0">
              <a:solidFill>
                <a:schemeClr val="tx1"/>
              </a:solidFill>
              <a:effectLst/>
            </a:endParaRPr>
          </a:p>
          <a:p>
            <a:pPr marL="534988" lvl="1" indent="-452438">
              <a:buFont typeface="Arial" panose="020B0604020202020204" pitchFamily="34" charset="0"/>
              <a:buChar char="•"/>
            </a:pPr>
            <a:r>
              <a:rPr lang="en-US" sz="1600" kern="1200" dirty="0" smtClean="0">
                <a:solidFill>
                  <a:schemeClr val="tx1"/>
                </a:solidFill>
                <a:effectLst/>
              </a:rPr>
              <a:t>Two milestones: </a:t>
            </a:r>
            <a:endParaRPr lang="es-AR" sz="1600" kern="1200" dirty="0" smtClean="0">
              <a:solidFill>
                <a:schemeClr val="tx1"/>
              </a:solidFill>
              <a:effectLst/>
            </a:endParaRPr>
          </a:p>
          <a:p>
            <a:pPr marL="992188" lvl="3" indent="-452438">
              <a:buFont typeface="Arial" panose="020B0604020202020204" pitchFamily="34" charset="0"/>
              <a:buChar char="•"/>
            </a:pPr>
            <a:r>
              <a:rPr lang="en-US" sz="1600" kern="1200" dirty="0" smtClean="0">
                <a:solidFill>
                  <a:schemeClr val="tx1"/>
                </a:solidFill>
                <a:effectLst/>
              </a:rPr>
              <a:t>USA joined the system (2003)</a:t>
            </a:r>
            <a:endParaRPr lang="es-AR" sz="1600" kern="1200" dirty="0" smtClean="0">
              <a:solidFill>
                <a:schemeClr val="tx1"/>
              </a:solidFill>
              <a:effectLst/>
            </a:endParaRPr>
          </a:p>
          <a:p>
            <a:pPr marL="992188" lvl="2" indent="-452438">
              <a:buFont typeface="Arial" panose="020B0604020202020204" pitchFamily="34" charset="0"/>
              <a:buChar char="•"/>
            </a:pPr>
            <a:r>
              <a:rPr lang="en-US" sz="1600" kern="1200" dirty="0" smtClean="0">
                <a:solidFill>
                  <a:schemeClr val="tx1"/>
                </a:solidFill>
                <a:effectLst/>
              </a:rPr>
              <a:t>Spanish as a working language (</a:t>
            </a:r>
            <a:r>
              <a:rPr lang="en-US" sz="1600" dirty="0"/>
              <a:t>2004) </a:t>
            </a:r>
            <a:endParaRPr lang="en-US" sz="1600" dirty="0" smtClean="0"/>
          </a:p>
          <a:p>
            <a:pPr marL="534988" lvl="1" indent="-452438">
              <a:buFont typeface="Arial" panose="020B0604020202020204" pitchFamily="34" charset="0"/>
              <a:buChar char="•"/>
            </a:pPr>
            <a:r>
              <a:rPr lang="en-US" sz="1600" dirty="0" smtClean="0"/>
              <a:t>Use </a:t>
            </a:r>
            <a:r>
              <a:rPr lang="en-US" sz="1600" dirty="0"/>
              <a:t>of Madrid Protocol:</a:t>
            </a:r>
            <a:endParaRPr lang="es-AR" sz="1600" dirty="0"/>
          </a:p>
          <a:p>
            <a:pPr marL="712788" lvl="3" indent="-173038">
              <a:buFont typeface="Arial" panose="020B0604020202020204" pitchFamily="34" charset="0"/>
              <a:buChar char="•"/>
            </a:pPr>
            <a:r>
              <a:rPr lang="en-US" sz="1600" dirty="0"/>
              <a:t>Colombia: 19 int’l applications (i.e. Colombia as the office of origin) v 4,136 designations (2016) (</a:t>
            </a:r>
            <a:r>
              <a:rPr lang="en-US" sz="1600" dirty="0" err="1"/>
              <a:t>mis</a:t>
            </a:r>
            <a:r>
              <a:rPr lang="en-US" sz="1600" dirty="0"/>
              <a:t> </a:t>
            </a:r>
            <a:r>
              <a:rPr lang="en-US" sz="1600" dirty="0" err="1"/>
              <a:t>estadísticas</a:t>
            </a:r>
            <a:r>
              <a:rPr lang="en-US" sz="1600" dirty="0"/>
              <a:t> 2016: 39 v. 4.078)</a:t>
            </a:r>
            <a:endParaRPr lang="es-AR" sz="1600" dirty="0"/>
          </a:p>
          <a:p>
            <a:pPr marL="712788" lvl="3" indent="-173038">
              <a:buFont typeface="Arial" panose="020B0604020202020204" pitchFamily="34" charset="0"/>
              <a:buChar char="•"/>
            </a:pPr>
            <a:r>
              <a:rPr lang="en-US" sz="1600" dirty="0"/>
              <a:t>Mexico: 374 int’l applications v. 50,636 designations (most from U.S. and German applicants) </a:t>
            </a:r>
            <a:r>
              <a:rPr lang="en-US" sz="1600" b="1" u="sng" dirty="0" err="1"/>
              <a:t>mis</a:t>
            </a:r>
            <a:r>
              <a:rPr lang="en-US" sz="1600" b="1" u="sng" dirty="0"/>
              <a:t> </a:t>
            </a:r>
            <a:r>
              <a:rPr lang="en-US" sz="1600" b="1" u="sng" dirty="0" err="1"/>
              <a:t>estadísticas</a:t>
            </a:r>
            <a:r>
              <a:rPr lang="en-US" sz="1600" b="1" u="sng" dirty="0"/>
              <a:t> 2016: 84 v. 10.843</a:t>
            </a:r>
            <a:r>
              <a:rPr lang="en-US" b="1" u="sng" dirty="0"/>
              <a:t>)</a:t>
            </a:r>
            <a:endParaRPr lang="es-AR" sz="1100" b="1" u="sng" dirty="0"/>
          </a:p>
          <a:p>
            <a:pPr lvl="2"/>
            <a:endParaRPr lang="es-AR" sz="1100" kern="1200" dirty="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7A237A46-5820-49A9-8B9E-44DE3924DAC6}" type="slidenum">
              <a:rPr lang="es-AR" smtClean="0"/>
              <a:t>13</a:t>
            </a:fld>
            <a:endParaRPr lang="es-AR"/>
          </a:p>
        </p:txBody>
      </p:sp>
    </p:spTree>
    <p:extLst>
      <p:ext uri="{BB962C8B-B14F-4D97-AF65-F5344CB8AC3E}">
        <p14:creationId xmlns:p14="http://schemas.microsoft.com/office/powerpoint/2010/main" val="2474097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BA32FF92-5176-44E7-A4CC-D5ADD7A0D427}" type="datetime1">
              <a:rPr lang="es-AR" smtClean="0"/>
              <a:t>22/9/18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21A8B7-F715-408E-A4B7-B3B25D7350EF}" type="slidenum">
              <a:rPr lang="es-AR" smtClean="0"/>
              <a:t>‹#›</a:t>
            </a:fld>
            <a:endParaRPr lang="es-AR"/>
          </a:p>
        </p:txBody>
      </p:sp>
    </p:spTree>
    <p:extLst>
      <p:ext uri="{BB962C8B-B14F-4D97-AF65-F5344CB8AC3E}">
        <p14:creationId xmlns:p14="http://schemas.microsoft.com/office/powerpoint/2010/main" val="1788949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BE8C3677-F548-4B34-9748-23228F6D2528}" type="datetime1">
              <a:rPr lang="es-AR" smtClean="0"/>
              <a:t>22/9/18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21A8B7-F715-408E-A4B7-B3B25D7350EF}" type="slidenum">
              <a:rPr lang="es-AR" smtClean="0"/>
              <a:t>‹#›</a:t>
            </a:fld>
            <a:endParaRPr lang="es-AR"/>
          </a:p>
        </p:txBody>
      </p:sp>
    </p:spTree>
    <p:extLst>
      <p:ext uri="{BB962C8B-B14F-4D97-AF65-F5344CB8AC3E}">
        <p14:creationId xmlns:p14="http://schemas.microsoft.com/office/powerpoint/2010/main" val="295270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7C39D4DB-C080-4E2F-8129-344F1112C06E}" type="datetime1">
              <a:rPr lang="es-AR" smtClean="0"/>
              <a:t>22/9/18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21A8B7-F715-408E-A4B7-B3B25D7350EF}" type="slidenum">
              <a:rPr lang="es-AR" smtClean="0"/>
              <a:t>‹#›</a:t>
            </a:fld>
            <a:endParaRPr lang="es-AR"/>
          </a:p>
        </p:txBody>
      </p:sp>
    </p:spTree>
    <p:extLst>
      <p:ext uri="{BB962C8B-B14F-4D97-AF65-F5344CB8AC3E}">
        <p14:creationId xmlns:p14="http://schemas.microsoft.com/office/powerpoint/2010/main" val="182060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99544435-0473-47F5-955B-6A3762AB75F1}" type="datetime1">
              <a:rPr lang="es-AR" smtClean="0"/>
              <a:t>22/9/18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21A8B7-F715-408E-A4B7-B3B25D7350EF}" type="slidenum">
              <a:rPr lang="es-AR" smtClean="0"/>
              <a:t>‹#›</a:t>
            </a:fld>
            <a:endParaRPr lang="es-AR"/>
          </a:p>
        </p:txBody>
      </p:sp>
    </p:spTree>
    <p:extLst>
      <p:ext uri="{BB962C8B-B14F-4D97-AF65-F5344CB8AC3E}">
        <p14:creationId xmlns:p14="http://schemas.microsoft.com/office/powerpoint/2010/main" val="215353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B877E2C-E585-4FBF-80B5-A894A3A6A3A1}" type="datetime1">
              <a:rPr lang="es-AR" smtClean="0"/>
              <a:t>22/9/18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21A8B7-F715-408E-A4B7-B3B25D7350EF}" type="slidenum">
              <a:rPr lang="es-AR" smtClean="0"/>
              <a:t>‹#›</a:t>
            </a:fld>
            <a:endParaRPr lang="es-AR"/>
          </a:p>
        </p:txBody>
      </p:sp>
    </p:spTree>
    <p:extLst>
      <p:ext uri="{BB962C8B-B14F-4D97-AF65-F5344CB8AC3E}">
        <p14:creationId xmlns:p14="http://schemas.microsoft.com/office/powerpoint/2010/main" val="3897260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7CA7D913-31EF-4999-8946-D76102079C52}" type="datetime1">
              <a:rPr lang="es-AR" smtClean="0"/>
              <a:t>22/9/18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21A8B7-F715-408E-A4B7-B3B25D7350EF}" type="slidenum">
              <a:rPr lang="es-AR" smtClean="0"/>
              <a:t>‹#›</a:t>
            </a:fld>
            <a:endParaRPr lang="es-AR"/>
          </a:p>
        </p:txBody>
      </p:sp>
    </p:spTree>
    <p:extLst>
      <p:ext uri="{BB962C8B-B14F-4D97-AF65-F5344CB8AC3E}">
        <p14:creationId xmlns:p14="http://schemas.microsoft.com/office/powerpoint/2010/main" val="354309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6C5E0764-9164-45E8-A129-F8B145E56316}" type="datetime1">
              <a:rPr lang="es-AR" smtClean="0"/>
              <a:t>22/9/18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4B21A8B7-F715-408E-A4B7-B3B25D7350EF}" type="slidenum">
              <a:rPr lang="es-AR" smtClean="0"/>
              <a:t>‹#›</a:t>
            </a:fld>
            <a:endParaRPr lang="es-AR"/>
          </a:p>
        </p:txBody>
      </p:sp>
    </p:spTree>
    <p:extLst>
      <p:ext uri="{BB962C8B-B14F-4D97-AF65-F5344CB8AC3E}">
        <p14:creationId xmlns:p14="http://schemas.microsoft.com/office/powerpoint/2010/main" val="1413375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D552C7CD-33A7-4E54-B6DB-37812C17ABD4}" type="datetime1">
              <a:rPr lang="es-AR" smtClean="0"/>
              <a:t>22/9/18</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4B21A8B7-F715-408E-A4B7-B3B25D7350EF}" type="slidenum">
              <a:rPr lang="es-AR" smtClean="0"/>
              <a:t>‹#›</a:t>
            </a:fld>
            <a:endParaRPr lang="es-AR"/>
          </a:p>
        </p:txBody>
      </p:sp>
    </p:spTree>
    <p:extLst>
      <p:ext uri="{BB962C8B-B14F-4D97-AF65-F5344CB8AC3E}">
        <p14:creationId xmlns:p14="http://schemas.microsoft.com/office/powerpoint/2010/main" val="282965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D0A8D4-A0F7-4968-B74E-794DB2B0E908}" type="datetime1">
              <a:rPr lang="es-AR" smtClean="0"/>
              <a:t>22/9/18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4B21A8B7-F715-408E-A4B7-B3B25D7350EF}" type="slidenum">
              <a:rPr lang="es-AR" smtClean="0"/>
              <a:t>‹#›</a:t>
            </a:fld>
            <a:endParaRPr lang="es-AR"/>
          </a:p>
        </p:txBody>
      </p:sp>
    </p:spTree>
    <p:extLst>
      <p:ext uri="{BB962C8B-B14F-4D97-AF65-F5344CB8AC3E}">
        <p14:creationId xmlns:p14="http://schemas.microsoft.com/office/powerpoint/2010/main" val="4118552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5F0F896-E8DE-42A4-84D3-D6E46BF9A265}" type="datetime1">
              <a:rPr lang="es-AR" smtClean="0"/>
              <a:t>22/9/18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21A8B7-F715-408E-A4B7-B3B25D7350EF}" type="slidenum">
              <a:rPr lang="es-AR" smtClean="0"/>
              <a:t>‹#›</a:t>
            </a:fld>
            <a:endParaRPr lang="es-AR"/>
          </a:p>
        </p:txBody>
      </p:sp>
    </p:spTree>
    <p:extLst>
      <p:ext uri="{BB962C8B-B14F-4D97-AF65-F5344CB8AC3E}">
        <p14:creationId xmlns:p14="http://schemas.microsoft.com/office/powerpoint/2010/main" val="2747892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7FC5D24-B8C9-433C-8612-930891AC68CE}" type="datetime1">
              <a:rPr lang="es-AR" smtClean="0"/>
              <a:t>22/9/18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21A8B7-F715-408E-A4B7-B3B25D7350EF}" type="slidenum">
              <a:rPr lang="es-AR" smtClean="0"/>
              <a:t>‹#›</a:t>
            </a:fld>
            <a:endParaRPr lang="es-AR"/>
          </a:p>
        </p:txBody>
      </p:sp>
    </p:spTree>
    <p:extLst>
      <p:ext uri="{BB962C8B-B14F-4D97-AF65-F5344CB8AC3E}">
        <p14:creationId xmlns:p14="http://schemas.microsoft.com/office/powerpoint/2010/main" val="2578725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0E887-2345-4776-9D3D-72D85579662F}" type="datetime1">
              <a:rPr lang="es-AR" smtClean="0"/>
              <a:t>22/9/18</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21A8B7-F715-408E-A4B7-B3B25D7350EF}" type="slidenum">
              <a:rPr lang="es-AR" smtClean="0"/>
              <a:t>‹#›</a:t>
            </a:fld>
            <a:endParaRPr lang="es-AR"/>
          </a:p>
        </p:txBody>
      </p:sp>
    </p:spTree>
    <p:extLst>
      <p:ext uri="{BB962C8B-B14F-4D97-AF65-F5344CB8AC3E}">
        <p14:creationId xmlns:p14="http://schemas.microsoft.com/office/powerpoint/2010/main" val="361447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547664" y="2996952"/>
            <a:ext cx="6400800" cy="3096344"/>
          </a:xfrm>
        </p:spPr>
        <p:txBody>
          <a:bodyPr>
            <a:normAutofit fontScale="62500" lnSpcReduction="20000"/>
          </a:bodyPr>
          <a:lstStyle/>
          <a:p>
            <a:r>
              <a:rPr lang="es-AR" sz="5700" b="1" smtClean="0">
                <a:solidFill>
                  <a:schemeClr val="tx1"/>
                </a:solidFill>
              </a:rPr>
              <a:t>DEVELOPMENTS </a:t>
            </a:r>
            <a:r>
              <a:rPr lang="es-AR" sz="5700" b="1" dirty="0" smtClean="0">
                <a:solidFill>
                  <a:schemeClr val="tx1"/>
                </a:solidFill>
              </a:rPr>
              <a:t>IN LATIN AMERICAN IP LAW</a:t>
            </a:r>
          </a:p>
          <a:p>
            <a:endParaRPr lang="es-AR" b="1" dirty="0" smtClean="0">
              <a:solidFill>
                <a:schemeClr val="tx1"/>
              </a:solidFill>
            </a:endParaRPr>
          </a:p>
          <a:p>
            <a:r>
              <a:rPr lang="es-AR" sz="5100" b="1" dirty="0" smtClean="0">
                <a:solidFill>
                  <a:schemeClr val="tx1"/>
                </a:solidFill>
              </a:rPr>
              <a:t>Iván Alfredo Poli</a:t>
            </a:r>
          </a:p>
          <a:p>
            <a:endParaRPr lang="es-AR" b="1" dirty="0" smtClean="0">
              <a:solidFill>
                <a:schemeClr val="tx1"/>
              </a:solidFill>
            </a:endParaRPr>
          </a:p>
          <a:p>
            <a:r>
              <a:rPr lang="es-AR" b="1" dirty="0" smtClean="0">
                <a:solidFill>
                  <a:schemeClr val="tx1"/>
                </a:solidFill>
              </a:rPr>
              <a:t>Global Network Summit</a:t>
            </a:r>
          </a:p>
          <a:p>
            <a:r>
              <a:rPr lang="es-AR" b="1" dirty="0" smtClean="0">
                <a:solidFill>
                  <a:schemeClr val="tx1"/>
                </a:solidFill>
              </a:rPr>
              <a:t>Cancún, </a:t>
            </a:r>
            <a:r>
              <a:rPr lang="es-AR" b="1" dirty="0" err="1" smtClean="0">
                <a:solidFill>
                  <a:schemeClr val="tx1"/>
                </a:solidFill>
              </a:rPr>
              <a:t>Mexico</a:t>
            </a:r>
            <a:r>
              <a:rPr lang="es-AR" b="1" dirty="0" smtClean="0">
                <a:solidFill>
                  <a:schemeClr val="tx1"/>
                </a:solidFill>
              </a:rPr>
              <a:t> </a:t>
            </a:r>
          </a:p>
          <a:p>
            <a:r>
              <a:rPr lang="es-AR" b="1" dirty="0" err="1" smtClean="0">
                <a:solidFill>
                  <a:schemeClr val="tx1"/>
                </a:solidFill>
              </a:rPr>
              <a:t>September</a:t>
            </a:r>
            <a:r>
              <a:rPr lang="es-AR" b="1" dirty="0" smtClean="0">
                <a:solidFill>
                  <a:schemeClr val="tx1"/>
                </a:solidFill>
              </a:rPr>
              <a:t> 27, 2018</a:t>
            </a:r>
            <a:endParaRPr lang="es-AR" b="1" dirty="0">
              <a:solidFill>
                <a:schemeClr val="tx1"/>
              </a:solidFill>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3848" y="188640"/>
            <a:ext cx="2374330" cy="2713872"/>
          </a:xfrm>
          <a:prstGeom prst="rect">
            <a:avLst/>
          </a:prstGeom>
        </p:spPr>
      </p:pic>
    </p:spTree>
    <p:extLst>
      <p:ext uri="{BB962C8B-B14F-4D97-AF65-F5344CB8AC3E}">
        <p14:creationId xmlns:p14="http://schemas.microsoft.com/office/powerpoint/2010/main" val="2190452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769441"/>
          </a:xfrm>
          <a:prstGeom prst="rect">
            <a:avLst/>
          </a:prstGeom>
        </p:spPr>
        <p:txBody>
          <a:bodyPr wrap="square">
            <a:spAutoFit/>
          </a:bodyPr>
          <a:lstStyle/>
          <a:p>
            <a:pPr marL="0" lvl="1" algn="ctr"/>
            <a:r>
              <a:rPr lang="es-AR" sz="4400" b="1" dirty="0" smtClean="0"/>
              <a:t>DEVELOPMENTS IN ARGENTINA</a:t>
            </a:r>
            <a:endParaRPr lang="es-AR" sz="44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4385816"/>
          </a:xfrm>
          <a:prstGeom prst="rect">
            <a:avLst/>
          </a:prstGeom>
          <a:noFill/>
        </p:spPr>
        <p:txBody>
          <a:bodyPr wrap="square" rtlCol="0">
            <a:spAutoFit/>
          </a:bodyPr>
          <a:lstStyle/>
          <a:p>
            <a:pPr marL="0" lvl="1" algn="ctr">
              <a:spcAft>
                <a:spcPts val="1800"/>
              </a:spcAft>
            </a:pPr>
            <a:r>
              <a:rPr lang="es-AR" sz="2400" b="1" cap="all" dirty="0" err="1" smtClean="0"/>
              <a:t>designs</a:t>
            </a:r>
            <a:endParaRPr lang="es-AR" sz="2400" b="1" cap="all" dirty="0"/>
          </a:p>
          <a:p>
            <a:pPr marL="361950" lvl="1" indent="-361950">
              <a:buFont typeface="Arial" panose="020B0604020202020204" pitchFamily="34" charset="0"/>
              <a:buChar char="•"/>
            </a:pPr>
            <a:r>
              <a:rPr lang="en-US" sz="2400" b="1" dirty="0" smtClean="0"/>
              <a:t>Substantive requirements + deposit system unchanged</a:t>
            </a:r>
          </a:p>
          <a:p>
            <a:pPr marL="361950" lvl="1" indent="-361950">
              <a:buFont typeface="Arial" panose="020B0604020202020204" pitchFamily="34" charset="0"/>
              <a:buChar char="•"/>
            </a:pPr>
            <a:r>
              <a:rPr lang="en-US" sz="2400" b="1" dirty="0" smtClean="0"/>
              <a:t>Broader scope of non-prejudicial disclosure</a:t>
            </a:r>
          </a:p>
          <a:p>
            <a:pPr marL="361950" lvl="1" indent="-361950">
              <a:buFont typeface="Arial" panose="020B0604020202020204" pitchFamily="34" charset="0"/>
              <a:buChar char="•"/>
            </a:pPr>
            <a:r>
              <a:rPr lang="en-US" sz="2400" b="1" dirty="0"/>
              <a:t>Simplified procedure (even more)</a:t>
            </a:r>
          </a:p>
          <a:p>
            <a:pPr marL="895350" lvl="3" indent="-352425">
              <a:buFont typeface="Arial" panose="020B0604020202020204" pitchFamily="34" charset="0"/>
              <a:buChar char="•"/>
            </a:pPr>
            <a:r>
              <a:rPr lang="en-US" sz="2400" b="1" dirty="0"/>
              <a:t>No specification required</a:t>
            </a:r>
            <a:endParaRPr lang="es-AR" sz="2400" b="1" dirty="0"/>
          </a:p>
          <a:p>
            <a:pPr marL="895350" lvl="3" indent="-352425">
              <a:buFont typeface="Arial" panose="020B0604020202020204" pitchFamily="34" charset="0"/>
              <a:buChar char="•"/>
            </a:pPr>
            <a:r>
              <a:rPr lang="en-US" sz="2400" b="1" dirty="0"/>
              <a:t>Photographs and digital reproductions allowed</a:t>
            </a:r>
            <a:endParaRPr lang="es-AR" sz="2400" b="1" dirty="0"/>
          </a:p>
          <a:p>
            <a:pPr marL="895350" lvl="3" indent="-352425">
              <a:buFont typeface="Arial" panose="020B0604020202020204" pitchFamily="34" charset="0"/>
              <a:buChar char="•"/>
            </a:pPr>
            <a:r>
              <a:rPr lang="en-US" sz="2400" b="1" dirty="0"/>
              <a:t>Multiple applications and </a:t>
            </a:r>
            <a:r>
              <a:rPr lang="en-US" sz="2400" b="1" dirty="0" err="1" smtClean="0"/>
              <a:t>divisionals</a:t>
            </a:r>
            <a:r>
              <a:rPr lang="en-US" sz="2400" b="1" dirty="0" smtClean="0"/>
              <a:t> </a:t>
            </a:r>
            <a:r>
              <a:rPr lang="en-US" sz="2400" b="1" dirty="0"/>
              <a:t>allowed</a:t>
            </a:r>
            <a:endParaRPr lang="es-AR" sz="2400" b="1" dirty="0"/>
          </a:p>
          <a:p>
            <a:pPr marL="895350" lvl="3" indent="-352425">
              <a:buFont typeface="Arial" panose="020B0604020202020204" pitchFamily="34" charset="0"/>
              <a:buChar char="•"/>
            </a:pPr>
            <a:r>
              <a:rPr lang="en-US" sz="2400" b="1" dirty="0"/>
              <a:t>Deferred publication</a:t>
            </a:r>
            <a:endParaRPr lang="es-AR" sz="2400" b="1" dirty="0"/>
          </a:p>
          <a:p>
            <a:pPr marL="895350" lvl="3" indent="-352425">
              <a:buFont typeface="Arial" panose="020B0604020202020204" pitchFamily="34" charset="0"/>
              <a:buChar char="•"/>
            </a:pPr>
            <a:r>
              <a:rPr lang="en-US" sz="2400" b="1" dirty="0"/>
              <a:t>New window for </a:t>
            </a:r>
            <a:r>
              <a:rPr lang="en-US" sz="2400" b="1" dirty="0" smtClean="0"/>
              <a:t>renewal</a:t>
            </a:r>
          </a:p>
          <a:p>
            <a:pPr marL="895350" lvl="3" indent="-352425">
              <a:buFont typeface="Arial" panose="020B0604020202020204" pitchFamily="34" charset="0"/>
              <a:buChar char="•"/>
            </a:pPr>
            <a:r>
              <a:rPr lang="en-US" sz="2400" b="1" dirty="0" smtClean="0"/>
              <a:t>Reinstatement </a:t>
            </a:r>
            <a:r>
              <a:rPr lang="en-US" sz="2400" b="1" dirty="0"/>
              <a:t>allowed</a:t>
            </a:r>
          </a:p>
          <a:p>
            <a:pPr marL="361950" lvl="1" indent="-361950">
              <a:buFont typeface="Arial" panose="020B0604020202020204" pitchFamily="34" charset="0"/>
              <a:buChar char="•"/>
            </a:pPr>
            <a:r>
              <a:rPr lang="en-US" sz="2400" b="1" dirty="0"/>
              <a:t>Higher fines </a:t>
            </a:r>
            <a:r>
              <a:rPr lang="en-US" sz="2400" b="1" dirty="0" smtClean="0"/>
              <a:t>for criminal infringement</a:t>
            </a:r>
            <a:endParaRPr lang="es-AR"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10</a:t>
            </a:fld>
            <a:endParaRPr lang="es-AR"/>
          </a:p>
        </p:txBody>
      </p:sp>
    </p:spTree>
    <p:extLst>
      <p:ext uri="{BB962C8B-B14F-4D97-AF65-F5344CB8AC3E}">
        <p14:creationId xmlns:p14="http://schemas.microsoft.com/office/powerpoint/2010/main" val="1761272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MADRID PROTOCOL: TAKEOVER OR RESISTANCE?</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4785926"/>
          </a:xfrm>
          <a:prstGeom prst="rect">
            <a:avLst/>
          </a:prstGeom>
          <a:noFill/>
        </p:spPr>
        <p:txBody>
          <a:bodyPr wrap="square" rtlCol="0">
            <a:spAutoFit/>
          </a:bodyPr>
          <a:lstStyle/>
          <a:p>
            <a:pPr marL="0" lvl="1" algn="ctr">
              <a:spcAft>
                <a:spcPts val="1800"/>
              </a:spcAft>
            </a:pPr>
            <a:r>
              <a:rPr lang="es-AR" sz="2400" b="1" cap="all" dirty="0" err="1" smtClean="0"/>
              <a:t>Some</a:t>
            </a:r>
            <a:r>
              <a:rPr lang="es-AR" sz="2400" b="1" cap="all" dirty="0" smtClean="0"/>
              <a:t> </a:t>
            </a:r>
            <a:r>
              <a:rPr lang="es-AR" sz="2400" b="1" cap="all" dirty="0" err="1" smtClean="0"/>
              <a:t>statistics</a:t>
            </a:r>
            <a:endParaRPr lang="es-AR" sz="2400" b="1" cap="all" dirty="0"/>
          </a:p>
          <a:p>
            <a:pPr lvl="1" algn="ctr"/>
            <a:r>
              <a:rPr lang="en-US" sz="2400" b="1" dirty="0" smtClean="0"/>
              <a:t>TM Applications </a:t>
            </a:r>
            <a:r>
              <a:rPr lang="en-US" sz="2400" b="1" dirty="0"/>
              <a:t>2017 (2014-2017</a:t>
            </a:r>
            <a:r>
              <a:rPr lang="en-US" sz="2400" b="1" dirty="0" smtClean="0"/>
              <a:t>)</a:t>
            </a:r>
          </a:p>
          <a:p>
            <a:pPr lvl="1" algn="ctr"/>
            <a:endParaRPr lang="es-AR" sz="2400" b="1" dirty="0"/>
          </a:p>
          <a:p>
            <a:pPr marL="2152650" lvl="2" indent="-361950">
              <a:spcAft>
                <a:spcPts val="1200"/>
              </a:spcAft>
              <a:buFont typeface="Arial" panose="020B0604020202020204" pitchFamily="34" charset="0"/>
              <a:buChar char="•"/>
            </a:pPr>
            <a:r>
              <a:rPr lang="en-US" sz="2400" b="1" dirty="0"/>
              <a:t>AR: 87,801 (282,660)</a:t>
            </a:r>
            <a:endParaRPr lang="es-AR" sz="2400" b="1" dirty="0"/>
          </a:p>
          <a:p>
            <a:pPr marL="2152650" lvl="2" indent="-361950">
              <a:spcAft>
                <a:spcPts val="1200"/>
              </a:spcAft>
              <a:buFont typeface="Arial" panose="020B0604020202020204" pitchFamily="34" charset="0"/>
              <a:buChar char="•"/>
            </a:pPr>
            <a:r>
              <a:rPr lang="en-US" sz="2400" b="1" dirty="0"/>
              <a:t>BR: 186,103 (668,196)</a:t>
            </a:r>
            <a:endParaRPr lang="es-AR" sz="2400" b="1" dirty="0"/>
          </a:p>
          <a:p>
            <a:pPr marL="2152650" lvl="2" indent="-361950">
              <a:spcAft>
                <a:spcPts val="1200"/>
              </a:spcAft>
              <a:buFont typeface="Arial" panose="020B0604020202020204" pitchFamily="34" charset="0"/>
              <a:buChar char="•"/>
            </a:pPr>
            <a:r>
              <a:rPr lang="en-US" sz="2400" b="1" dirty="0"/>
              <a:t>CL: 45,008 (175,833) </a:t>
            </a:r>
            <a:endParaRPr lang="es-AR" sz="2400" b="1" dirty="0"/>
          </a:p>
          <a:p>
            <a:pPr marL="2152650" lvl="2" indent="-361950">
              <a:spcAft>
                <a:spcPts val="1200"/>
              </a:spcAft>
              <a:buFont typeface="Arial" panose="020B0604020202020204" pitchFamily="34" charset="0"/>
              <a:buChar char="•"/>
            </a:pPr>
            <a:r>
              <a:rPr lang="en-US" sz="2400" b="1" dirty="0"/>
              <a:t>CO: 42,725 (169,665)</a:t>
            </a:r>
            <a:endParaRPr lang="es-AR" sz="2400" b="1" dirty="0"/>
          </a:p>
          <a:p>
            <a:pPr marL="2152650" lvl="2" indent="-361950">
              <a:spcAft>
                <a:spcPts val="1200"/>
              </a:spcAft>
              <a:buFont typeface="Arial" panose="020B0604020202020204" pitchFamily="34" charset="0"/>
              <a:buChar char="•"/>
            </a:pPr>
            <a:r>
              <a:rPr lang="en-US" sz="2400" b="1" dirty="0"/>
              <a:t>MX: 153,853 (545,685)</a:t>
            </a:r>
            <a:endParaRPr lang="es-AR" sz="2400" b="1" dirty="0"/>
          </a:p>
          <a:p>
            <a:pPr marL="2152650" lvl="2" indent="-361950">
              <a:buFont typeface="Arial" panose="020B0604020202020204" pitchFamily="34" charset="0"/>
              <a:buChar char="•"/>
            </a:pPr>
            <a:r>
              <a:rPr lang="en-US" sz="2400" b="1" dirty="0"/>
              <a:t>Overall: 515,490 (1,842,039)</a:t>
            </a:r>
            <a:endParaRPr lang="es-AR" sz="2400" b="1" dirty="0"/>
          </a:p>
          <a:p>
            <a:pPr marL="361950" lvl="1" indent="-361950">
              <a:buFont typeface="Arial" panose="020B0604020202020204" pitchFamily="34" charset="0"/>
              <a:buChar char="•"/>
            </a:pPr>
            <a:endParaRPr lang="en-US"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11</a:t>
            </a:fld>
            <a:endParaRPr lang="es-AR"/>
          </a:p>
        </p:txBody>
      </p:sp>
    </p:spTree>
    <p:extLst>
      <p:ext uri="{BB962C8B-B14F-4D97-AF65-F5344CB8AC3E}">
        <p14:creationId xmlns:p14="http://schemas.microsoft.com/office/powerpoint/2010/main" val="2626222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MADRID PROTOCOL: TAKEOVER OR RESISTANCE?</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4262705"/>
          </a:xfrm>
          <a:prstGeom prst="rect">
            <a:avLst/>
          </a:prstGeom>
          <a:noFill/>
        </p:spPr>
        <p:txBody>
          <a:bodyPr wrap="square" rtlCol="0">
            <a:spAutoFit/>
          </a:bodyPr>
          <a:lstStyle/>
          <a:p>
            <a:pPr marL="0" lvl="1" algn="ctr">
              <a:spcAft>
                <a:spcPts val="1800"/>
              </a:spcAft>
            </a:pPr>
            <a:r>
              <a:rPr lang="es-AR" sz="2400" b="1" cap="all" dirty="0" err="1" smtClean="0"/>
              <a:t>Some</a:t>
            </a:r>
            <a:r>
              <a:rPr lang="es-AR" sz="2400" b="1" cap="all" dirty="0" smtClean="0"/>
              <a:t> more </a:t>
            </a:r>
            <a:r>
              <a:rPr lang="es-AR" sz="2400" b="1" cap="all" dirty="0" err="1" smtClean="0"/>
              <a:t>statistics</a:t>
            </a:r>
            <a:endParaRPr lang="es-AR" sz="2400" b="1" cap="all" dirty="0"/>
          </a:p>
          <a:p>
            <a:pPr lvl="1" algn="ctr"/>
            <a:r>
              <a:rPr lang="en-US" sz="2400" b="1" dirty="0" smtClean="0"/>
              <a:t>TM Applications </a:t>
            </a:r>
            <a:r>
              <a:rPr lang="en-US" sz="2400" b="1" dirty="0"/>
              <a:t>2017 </a:t>
            </a:r>
            <a:r>
              <a:rPr lang="en-US" sz="2400" b="1" dirty="0" smtClean="0"/>
              <a:t>--- Resident/non-resident</a:t>
            </a:r>
          </a:p>
          <a:p>
            <a:pPr lvl="1" algn="ctr"/>
            <a:endParaRPr lang="es-AR" sz="2400" b="1" dirty="0"/>
          </a:p>
          <a:p>
            <a:pPr marL="2152650" lvl="2" indent="-361950">
              <a:spcAft>
                <a:spcPts val="1200"/>
              </a:spcAft>
              <a:buFont typeface="Arial" panose="020B0604020202020204" pitchFamily="34" charset="0"/>
              <a:buChar char="•"/>
            </a:pPr>
            <a:r>
              <a:rPr lang="en-US" sz="2400" b="1" dirty="0"/>
              <a:t>AR: 82.7 / 17.3</a:t>
            </a:r>
            <a:endParaRPr lang="es-AR" sz="2400" b="1" dirty="0"/>
          </a:p>
          <a:p>
            <a:pPr marL="2152650" lvl="2" indent="-361950">
              <a:spcAft>
                <a:spcPts val="1200"/>
              </a:spcAft>
              <a:buFont typeface="Arial" panose="020B0604020202020204" pitchFamily="34" charset="0"/>
              <a:buChar char="•"/>
            </a:pPr>
            <a:r>
              <a:rPr lang="en-US" sz="2400" b="1" dirty="0"/>
              <a:t>BR: 85.5 / 14.5</a:t>
            </a:r>
            <a:endParaRPr lang="es-AR" sz="2400" b="1" dirty="0"/>
          </a:p>
          <a:p>
            <a:pPr marL="2152650" lvl="2" indent="-361950">
              <a:spcAft>
                <a:spcPts val="1200"/>
              </a:spcAft>
              <a:buFont typeface="Arial" panose="020B0604020202020204" pitchFamily="34" charset="0"/>
              <a:buChar char="•"/>
            </a:pPr>
            <a:r>
              <a:rPr lang="en-US" sz="2400" b="1" dirty="0"/>
              <a:t>CL: 69.9 / 30.1</a:t>
            </a:r>
            <a:endParaRPr lang="es-AR" sz="2400" b="1" dirty="0"/>
          </a:p>
          <a:p>
            <a:pPr marL="2152650" lvl="2" indent="-361950">
              <a:spcAft>
                <a:spcPts val="1200"/>
              </a:spcAft>
              <a:buFont typeface="Arial" panose="020B0604020202020204" pitchFamily="34" charset="0"/>
              <a:buChar char="•"/>
            </a:pPr>
            <a:r>
              <a:rPr lang="en-US" sz="2400" b="1" dirty="0"/>
              <a:t>CO: 55.6 / 44.4</a:t>
            </a:r>
            <a:endParaRPr lang="es-AR" sz="2400" b="1" dirty="0"/>
          </a:p>
          <a:p>
            <a:pPr marL="2152650" indent="-361950">
              <a:buFont typeface="Arial" panose="020B0604020202020204" pitchFamily="34" charset="0"/>
              <a:buChar char="•"/>
            </a:pPr>
            <a:r>
              <a:rPr lang="en-US" sz="2400" b="1" dirty="0"/>
              <a:t>MX: 60.1 / 30.9 </a:t>
            </a:r>
          </a:p>
          <a:p>
            <a:pPr marL="361950" lvl="1" indent="-361950">
              <a:buFont typeface="Arial" panose="020B0604020202020204" pitchFamily="34" charset="0"/>
              <a:buChar char="•"/>
            </a:pPr>
            <a:endParaRPr lang="en-US"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12</a:t>
            </a:fld>
            <a:endParaRPr lang="es-AR"/>
          </a:p>
        </p:txBody>
      </p:sp>
    </p:spTree>
    <p:extLst>
      <p:ext uri="{BB962C8B-B14F-4D97-AF65-F5344CB8AC3E}">
        <p14:creationId xmlns:p14="http://schemas.microsoft.com/office/powerpoint/2010/main" val="506011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MADRID PROTOCOL: TAKEOVER OR RESISTANCE?</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3877985"/>
          </a:xfrm>
          <a:prstGeom prst="rect">
            <a:avLst/>
          </a:prstGeom>
          <a:noFill/>
        </p:spPr>
        <p:txBody>
          <a:bodyPr wrap="square" rtlCol="0">
            <a:spAutoFit/>
          </a:bodyPr>
          <a:lstStyle/>
          <a:p>
            <a:pPr lvl="1" algn="ctr"/>
            <a:r>
              <a:rPr lang="es-AR" sz="2400" b="1" dirty="0" smtClean="0"/>
              <a:t>USE OF MADRID PROTOCOL IN LATAM</a:t>
            </a:r>
          </a:p>
          <a:p>
            <a:pPr lvl="1" algn="ctr"/>
            <a:endParaRPr lang="es-AR" sz="2400" b="1" dirty="0"/>
          </a:p>
          <a:p>
            <a:pPr marL="361950" lvl="2" indent="-361950">
              <a:spcAft>
                <a:spcPts val="1200"/>
              </a:spcAft>
              <a:buFont typeface="Arial" panose="020B0604020202020204" pitchFamily="34" charset="0"/>
              <a:buChar char="•"/>
              <a:tabLst>
                <a:tab pos="361950" algn="l"/>
              </a:tabLst>
            </a:pPr>
            <a:r>
              <a:rPr lang="es-AR" sz="2400" b="1" dirty="0" err="1" smtClean="0"/>
              <a:t>Only</a:t>
            </a:r>
            <a:r>
              <a:rPr lang="es-AR" sz="2400" b="1" dirty="0" smtClean="0"/>
              <a:t> 3 </a:t>
            </a:r>
            <a:r>
              <a:rPr lang="es-AR" sz="2400" b="1" dirty="0" err="1" smtClean="0"/>
              <a:t>countries</a:t>
            </a:r>
            <a:r>
              <a:rPr lang="es-AR" sz="2400" b="1" dirty="0" smtClean="0"/>
              <a:t>: Cuba, </a:t>
            </a:r>
            <a:r>
              <a:rPr lang="es-AR" sz="2400" b="1" dirty="0" err="1" smtClean="0"/>
              <a:t>Mexico</a:t>
            </a:r>
            <a:r>
              <a:rPr lang="es-AR" sz="2400" b="1" dirty="0" smtClean="0"/>
              <a:t> + Colombia</a:t>
            </a:r>
            <a:endParaRPr lang="es-AR" sz="2400" b="1" dirty="0"/>
          </a:p>
          <a:p>
            <a:pPr marL="361950" lvl="2" indent="-361950">
              <a:spcAft>
                <a:spcPts val="1200"/>
              </a:spcAft>
              <a:buFont typeface="Arial" panose="020B0604020202020204" pitchFamily="34" charset="0"/>
              <a:buChar char="•"/>
              <a:tabLst>
                <a:tab pos="361950" algn="l"/>
              </a:tabLst>
            </a:pPr>
            <a:r>
              <a:rPr lang="en-US" sz="2400" b="1" dirty="0" smtClean="0"/>
              <a:t>Two milestones: USA joined (2003) and Spanish as working language (2004)</a:t>
            </a:r>
            <a:fld id="{D335A2CD-2C63-46CC-9E56-0B99863363E8}" type="slidenum">
              <a:rPr lang="en-US" sz="2400" b="1" smtClean="0"/>
              <a:t>13</a:t>
            </a:fld>
            <a:endParaRPr lang="en-US" sz="2400" b="1" dirty="0" smtClean="0"/>
          </a:p>
          <a:p>
            <a:pPr marL="361950" lvl="2" indent="-361950">
              <a:buFont typeface="Arial" panose="020B0604020202020204" pitchFamily="34" charset="0"/>
              <a:buChar char="•"/>
              <a:tabLst>
                <a:tab pos="361950" algn="l"/>
              </a:tabLst>
            </a:pPr>
            <a:r>
              <a:rPr lang="en-US" sz="2400" b="1" dirty="0" smtClean="0"/>
              <a:t>Use of Madrid Protocol:</a:t>
            </a:r>
          </a:p>
          <a:p>
            <a:pPr marL="714375" lvl="2" indent="-266700">
              <a:buFont typeface="Arial" panose="020B0604020202020204" pitchFamily="34" charset="0"/>
              <a:buChar char="•"/>
            </a:pPr>
            <a:r>
              <a:rPr lang="en-US" sz="2400" b="1" dirty="0" smtClean="0"/>
              <a:t>CO: 39 int’l applications v. 4,078 designations (2016)</a:t>
            </a:r>
          </a:p>
          <a:p>
            <a:pPr marL="714375" lvl="2" indent="-266700">
              <a:spcAft>
                <a:spcPts val="1200"/>
              </a:spcAft>
              <a:buFont typeface="Arial" panose="020B0604020202020204" pitchFamily="34" charset="0"/>
              <a:buChar char="•"/>
            </a:pPr>
            <a:r>
              <a:rPr lang="en-US" sz="2400" b="1" dirty="0" smtClean="0"/>
              <a:t>MX: 84 </a:t>
            </a:r>
            <a:r>
              <a:rPr lang="en-US" sz="2400" b="1" dirty="0"/>
              <a:t>int’l applications v. </a:t>
            </a:r>
            <a:r>
              <a:rPr lang="en-US" sz="2400" b="1" dirty="0" smtClean="0"/>
              <a:t>10,843 </a:t>
            </a:r>
            <a:r>
              <a:rPr lang="en-US" sz="2400" b="1" dirty="0"/>
              <a:t>designations (2016)</a:t>
            </a:r>
            <a:endParaRPr lang="es-AR" sz="2400" b="1" dirty="0"/>
          </a:p>
          <a:p>
            <a:pPr marL="361950" lvl="1" indent="-361950">
              <a:buFont typeface="Arial" panose="020B0604020202020204" pitchFamily="34" charset="0"/>
              <a:buChar char="•"/>
            </a:pPr>
            <a:endParaRPr lang="en-US"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13</a:t>
            </a:fld>
            <a:endParaRPr lang="es-AR"/>
          </a:p>
        </p:txBody>
      </p:sp>
    </p:spTree>
    <p:extLst>
      <p:ext uri="{BB962C8B-B14F-4D97-AF65-F5344CB8AC3E}">
        <p14:creationId xmlns:p14="http://schemas.microsoft.com/office/powerpoint/2010/main" val="222041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MADRID PROTOCOL: TAKEOVER OR RESISTANCE?</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4524315"/>
          </a:xfrm>
          <a:prstGeom prst="rect">
            <a:avLst/>
          </a:prstGeom>
          <a:noFill/>
        </p:spPr>
        <p:txBody>
          <a:bodyPr wrap="square" rtlCol="0">
            <a:spAutoFit/>
          </a:bodyPr>
          <a:lstStyle/>
          <a:p>
            <a:pPr lvl="1" algn="ctr"/>
            <a:r>
              <a:rPr lang="es-AR" sz="2400" b="1" dirty="0" smtClean="0"/>
              <a:t>WHAT’S NEXT: BR, AR?</a:t>
            </a:r>
          </a:p>
          <a:p>
            <a:pPr lvl="1" algn="ctr"/>
            <a:endParaRPr lang="es-AR" sz="2400" b="1" dirty="0"/>
          </a:p>
          <a:p>
            <a:pPr marL="342900" lvl="1" indent="-342900">
              <a:buFont typeface="Arial" panose="020B0604020202020204" pitchFamily="34" charset="0"/>
              <a:buChar char="•"/>
            </a:pPr>
            <a:r>
              <a:rPr lang="en-US" sz="2400" b="1" dirty="0" smtClean="0"/>
              <a:t>Brazil: Bill </a:t>
            </a:r>
            <a:r>
              <a:rPr lang="en-US" sz="2400" b="1" dirty="0"/>
              <a:t>sent to Congress </a:t>
            </a:r>
            <a:endParaRPr lang="en-US" sz="2400" b="1" dirty="0" smtClean="0"/>
          </a:p>
          <a:p>
            <a:pPr marL="342900" lvl="3" indent="-342900">
              <a:buFont typeface="Arial" panose="020B0604020202020204" pitchFamily="34" charset="0"/>
              <a:buChar char="•"/>
            </a:pPr>
            <a:r>
              <a:rPr lang="en-US" sz="2400" b="1" dirty="0" smtClean="0"/>
              <a:t>BR </a:t>
            </a:r>
            <a:r>
              <a:rPr lang="en-US" sz="2400" b="1" dirty="0"/>
              <a:t>TMO has huge </a:t>
            </a:r>
            <a:r>
              <a:rPr lang="en-US" sz="2400" b="1" dirty="0" smtClean="0"/>
              <a:t>delays, language </a:t>
            </a:r>
            <a:r>
              <a:rPr lang="en-US" sz="2400" b="1" dirty="0"/>
              <a:t>issue</a:t>
            </a:r>
            <a:endParaRPr lang="es-AR" sz="2400" b="1" dirty="0"/>
          </a:p>
          <a:p>
            <a:pPr marL="342900" lvl="2" indent="-342900">
              <a:buFont typeface="Arial" panose="020B0604020202020204" pitchFamily="34" charset="0"/>
              <a:buChar char="•"/>
            </a:pPr>
            <a:r>
              <a:rPr lang="en-US" sz="2400" b="1" dirty="0"/>
              <a:t>ABPI’s stance:</a:t>
            </a:r>
            <a:endParaRPr lang="es-AR" sz="2400" b="1" dirty="0"/>
          </a:p>
          <a:p>
            <a:pPr marL="800100" lvl="4" indent="-342900">
              <a:buFont typeface="Arial" panose="020B0604020202020204" pitchFamily="34" charset="0"/>
              <a:buChar char="•"/>
            </a:pPr>
            <a:r>
              <a:rPr lang="en-US" sz="2400" b="1" dirty="0"/>
              <a:t>Use of PM in BR by local applicants</a:t>
            </a:r>
            <a:endParaRPr lang="es-AR" sz="2400" b="1" dirty="0"/>
          </a:p>
          <a:p>
            <a:pPr marL="800100" lvl="4" indent="-342900">
              <a:buFont typeface="Arial" panose="020B0604020202020204" pitchFamily="34" charset="0"/>
              <a:buChar char="•"/>
            </a:pPr>
            <a:r>
              <a:rPr lang="en-US" sz="2400" b="1" dirty="0"/>
              <a:t>Local proxy to receive court notifications</a:t>
            </a:r>
            <a:endParaRPr lang="es-AR" sz="2400" b="1" dirty="0"/>
          </a:p>
          <a:p>
            <a:pPr marL="800100" lvl="4" indent="-342900">
              <a:buFont typeface="Arial" panose="020B0604020202020204" pitchFamily="34" charset="0"/>
              <a:buChar char="•"/>
            </a:pPr>
            <a:r>
              <a:rPr lang="en-US" sz="2400" b="1" dirty="0"/>
              <a:t>Translation of </a:t>
            </a:r>
            <a:r>
              <a:rPr lang="en-US" sz="2400" b="1" dirty="0" smtClean="0"/>
              <a:t>TM </a:t>
            </a:r>
            <a:r>
              <a:rPr lang="en-US" sz="2400" b="1" dirty="0"/>
              <a:t>scope into Portuguese</a:t>
            </a:r>
            <a:endParaRPr lang="es-AR" sz="2400" b="1" dirty="0"/>
          </a:p>
          <a:p>
            <a:pPr marL="800100" lvl="4" indent="-342900">
              <a:buFont typeface="Arial" panose="020B0604020202020204" pitchFamily="34" charset="0"/>
              <a:buChar char="•"/>
            </a:pPr>
            <a:r>
              <a:rPr lang="en-US" sz="2400" b="1" dirty="0"/>
              <a:t>Proof of applicant’s </a:t>
            </a:r>
            <a:r>
              <a:rPr lang="en-US" sz="2400" b="1" dirty="0" smtClean="0"/>
              <a:t>activity</a:t>
            </a:r>
            <a:endParaRPr lang="es-AR" sz="2400" b="1" dirty="0"/>
          </a:p>
          <a:p>
            <a:pPr marL="800100" lvl="4" indent="-342900">
              <a:buFont typeface="Arial" panose="020B0604020202020204" pitchFamily="34" charset="0"/>
              <a:buChar char="•"/>
            </a:pPr>
            <a:r>
              <a:rPr lang="en-US" sz="2400" b="1" dirty="0" smtClean="0"/>
              <a:t>Periodic </a:t>
            </a:r>
            <a:r>
              <a:rPr lang="en-US" sz="2400" b="1" dirty="0"/>
              <a:t>submission of proof of use to keep registration alive</a:t>
            </a:r>
            <a:endParaRPr lang="es-AR" sz="2400" b="1" dirty="0"/>
          </a:p>
          <a:p>
            <a:pPr marL="342900" indent="-342900">
              <a:buFont typeface="Arial" panose="020B0604020202020204" pitchFamily="34" charset="0"/>
              <a:buChar char="•"/>
            </a:pPr>
            <a:r>
              <a:rPr lang="en-US" sz="2400" b="1" dirty="0"/>
              <a:t>“Expansive wave” in </a:t>
            </a:r>
            <a:r>
              <a:rPr lang="en-US" sz="2400" b="1" dirty="0" err="1"/>
              <a:t>LatAm</a:t>
            </a:r>
            <a:r>
              <a:rPr lang="en-US" sz="2400" b="1" dirty="0" smtClean="0"/>
              <a:t>?</a:t>
            </a:r>
            <a:endParaRPr lang="es-AR"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14</a:t>
            </a:fld>
            <a:endParaRPr lang="es-AR"/>
          </a:p>
        </p:txBody>
      </p:sp>
    </p:spTree>
    <p:extLst>
      <p:ext uri="{BB962C8B-B14F-4D97-AF65-F5344CB8AC3E}">
        <p14:creationId xmlns:p14="http://schemas.microsoft.com/office/powerpoint/2010/main" val="1396004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MADRID PROTOCOL: TAKEOVER OR RESISTANCE?</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2400657"/>
          </a:xfrm>
          <a:prstGeom prst="rect">
            <a:avLst/>
          </a:prstGeom>
          <a:noFill/>
        </p:spPr>
        <p:txBody>
          <a:bodyPr wrap="square" rtlCol="0">
            <a:spAutoFit/>
          </a:bodyPr>
          <a:lstStyle/>
          <a:p>
            <a:pPr lvl="1" algn="ctr"/>
            <a:r>
              <a:rPr lang="es-AR" sz="2400" b="1" dirty="0" smtClean="0"/>
              <a:t>WHAT’S NEXT: BR, AR?</a:t>
            </a:r>
          </a:p>
          <a:p>
            <a:pPr lvl="1" algn="ctr"/>
            <a:endParaRPr lang="es-AR" sz="2400" b="1" dirty="0"/>
          </a:p>
          <a:p>
            <a:pPr marL="361950" lvl="2" indent="-361950">
              <a:spcAft>
                <a:spcPts val="1800"/>
              </a:spcAft>
              <a:buFont typeface="Arial" panose="020B0604020202020204" pitchFamily="34" charset="0"/>
              <a:buChar char="•"/>
              <a:tabLst>
                <a:tab pos="361950" algn="l"/>
              </a:tabLst>
            </a:pPr>
            <a:r>
              <a:rPr lang="en-US" sz="2400" b="1" dirty="0" smtClean="0"/>
              <a:t>Argentina: 2018 </a:t>
            </a:r>
            <a:r>
              <a:rPr lang="en-US" sz="2400" b="1" dirty="0"/>
              <a:t>changes seem geared towards </a:t>
            </a:r>
            <a:r>
              <a:rPr lang="en-US" sz="2400" b="1" dirty="0" smtClean="0"/>
              <a:t>Madrid</a:t>
            </a:r>
          </a:p>
          <a:p>
            <a:pPr marL="361950" lvl="2" indent="-361950">
              <a:spcAft>
                <a:spcPts val="1800"/>
              </a:spcAft>
              <a:buFont typeface="Arial" panose="020B0604020202020204" pitchFamily="34" charset="0"/>
              <a:buChar char="•"/>
              <a:tabLst>
                <a:tab pos="361950" algn="l"/>
              </a:tabLst>
            </a:pPr>
            <a:r>
              <a:rPr lang="en-US" sz="2400" b="1" dirty="0" smtClean="0"/>
              <a:t>But </a:t>
            </a:r>
            <a:r>
              <a:rPr lang="en-US" sz="2400" b="1" dirty="0"/>
              <a:t>new system must first be </a:t>
            </a:r>
            <a:r>
              <a:rPr lang="en-US" sz="2400" b="1" dirty="0" smtClean="0"/>
              <a:t>tested</a:t>
            </a:r>
          </a:p>
          <a:p>
            <a:pPr marL="361950" lvl="2" indent="-361950">
              <a:spcAft>
                <a:spcPts val="1800"/>
              </a:spcAft>
              <a:buFont typeface="Arial" panose="020B0604020202020204" pitchFamily="34" charset="0"/>
              <a:buChar char="•"/>
              <a:tabLst>
                <a:tab pos="361950" algn="l"/>
              </a:tabLst>
            </a:pPr>
            <a:r>
              <a:rPr lang="en-US" sz="2400" b="1" dirty="0" smtClean="0"/>
              <a:t>PCT </a:t>
            </a:r>
            <a:r>
              <a:rPr lang="en-US" sz="2400" b="1" dirty="0"/>
              <a:t>likely to be approached first </a:t>
            </a:r>
          </a:p>
        </p:txBody>
      </p:sp>
      <p:sp>
        <p:nvSpPr>
          <p:cNvPr id="2" name="1 Marcador de número de diapositiva"/>
          <p:cNvSpPr>
            <a:spLocks noGrp="1"/>
          </p:cNvSpPr>
          <p:nvPr>
            <p:ph type="sldNum" sz="quarter" idx="12"/>
          </p:nvPr>
        </p:nvSpPr>
        <p:spPr/>
        <p:txBody>
          <a:bodyPr/>
          <a:lstStyle/>
          <a:p>
            <a:fld id="{4B21A8B7-F715-408E-A4B7-B3B25D7350EF}" type="slidenum">
              <a:rPr lang="es-AR" smtClean="0"/>
              <a:t>15</a:t>
            </a:fld>
            <a:endParaRPr lang="es-AR"/>
          </a:p>
        </p:txBody>
      </p:sp>
    </p:spTree>
    <p:extLst>
      <p:ext uri="{BB962C8B-B14F-4D97-AF65-F5344CB8AC3E}">
        <p14:creationId xmlns:p14="http://schemas.microsoft.com/office/powerpoint/2010/main" val="4247490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SECONDARY INVENTIONS IN LATIN AMERICA</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3877985"/>
          </a:xfrm>
          <a:prstGeom prst="rect">
            <a:avLst/>
          </a:prstGeom>
          <a:noFill/>
        </p:spPr>
        <p:txBody>
          <a:bodyPr wrap="square" rtlCol="0">
            <a:spAutoFit/>
          </a:bodyPr>
          <a:lstStyle/>
          <a:p>
            <a:pPr marL="361950" lvl="2" indent="-361950">
              <a:spcAft>
                <a:spcPts val="1800"/>
              </a:spcAft>
              <a:buFont typeface="Arial" panose="020B0604020202020204" pitchFamily="34" charset="0"/>
              <a:buChar char="•"/>
              <a:tabLst>
                <a:tab pos="361950" algn="l"/>
              </a:tabLst>
            </a:pPr>
            <a:r>
              <a:rPr lang="en-US" sz="2400" b="1" dirty="0" smtClean="0"/>
              <a:t>And </a:t>
            </a:r>
            <a:r>
              <a:rPr lang="en-US" sz="2400" b="1" dirty="0"/>
              <a:t>it all started with…:17th Meeting of Health Ministers of the Mercosur (Dec. 4, 2009): concern about “proliferation of pharma applications” and need to introduce </a:t>
            </a:r>
            <a:r>
              <a:rPr lang="en-US" sz="2400" b="1" dirty="0" smtClean="0"/>
              <a:t>guidelines </a:t>
            </a:r>
          </a:p>
          <a:p>
            <a:pPr marL="361950" lvl="2" indent="-361950">
              <a:buFont typeface="Arial" panose="020B0604020202020204" pitchFamily="34" charset="0"/>
              <a:buChar char="•"/>
              <a:tabLst>
                <a:tab pos="361950" algn="l"/>
              </a:tabLst>
            </a:pPr>
            <a:r>
              <a:rPr lang="en-US" sz="2400" b="1" dirty="0" smtClean="0"/>
              <a:t>Predicated </a:t>
            </a:r>
            <a:r>
              <a:rPr lang="en-US" sz="2400" b="1" dirty="0"/>
              <a:t>on three tenets: </a:t>
            </a:r>
            <a:endParaRPr lang="en-US" sz="2400" b="1" dirty="0" smtClean="0"/>
          </a:p>
          <a:p>
            <a:pPr marL="819150" lvl="3" indent="-361950">
              <a:buFont typeface="Arial" panose="020B0604020202020204" pitchFamily="34" charset="0"/>
              <a:buChar char="•"/>
              <a:tabLst>
                <a:tab pos="361950" algn="l"/>
              </a:tabLst>
            </a:pPr>
            <a:r>
              <a:rPr lang="en-US" sz="2400" b="1" dirty="0" err="1" smtClean="0"/>
              <a:t>Evergreening</a:t>
            </a:r>
            <a:endParaRPr lang="en-US" sz="2400" b="1" dirty="0" smtClean="0"/>
          </a:p>
          <a:p>
            <a:pPr marL="819150" lvl="3" indent="-361950">
              <a:buFont typeface="Arial" panose="020B0604020202020204" pitchFamily="34" charset="0"/>
              <a:buChar char="•"/>
              <a:tabLst>
                <a:tab pos="361950" algn="l"/>
              </a:tabLst>
            </a:pPr>
            <a:r>
              <a:rPr lang="en-US" sz="2400" b="1" dirty="0" smtClean="0"/>
              <a:t>Flexibilities</a:t>
            </a:r>
          </a:p>
          <a:p>
            <a:pPr marL="819150" lvl="3" indent="-361950">
              <a:spcAft>
                <a:spcPts val="1800"/>
              </a:spcAft>
              <a:buFont typeface="Arial" panose="020B0604020202020204" pitchFamily="34" charset="0"/>
              <a:buChar char="•"/>
              <a:tabLst>
                <a:tab pos="361950" algn="l"/>
              </a:tabLst>
            </a:pPr>
            <a:r>
              <a:rPr lang="en-US" sz="2400" b="1" dirty="0" smtClean="0"/>
              <a:t>Proliferation </a:t>
            </a:r>
            <a:endParaRPr lang="es-AR" sz="2400" b="1" dirty="0"/>
          </a:p>
          <a:p>
            <a:pPr marL="361950" lvl="2" indent="-361950">
              <a:spcAft>
                <a:spcPts val="1800"/>
              </a:spcAft>
              <a:buFont typeface="Arial" panose="020B0604020202020204" pitchFamily="34" charset="0"/>
              <a:buChar char="•"/>
              <a:tabLst>
                <a:tab pos="361950" algn="l"/>
              </a:tabLst>
            </a:pPr>
            <a:endParaRPr lang="en-US"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16</a:t>
            </a:fld>
            <a:endParaRPr lang="es-AR"/>
          </a:p>
        </p:txBody>
      </p:sp>
    </p:spTree>
    <p:extLst>
      <p:ext uri="{BB962C8B-B14F-4D97-AF65-F5344CB8AC3E}">
        <p14:creationId xmlns:p14="http://schemas.microsoft.com/office/powerpoint/2010/main" val="2714975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SECONDARY INVENTIONS IN LATIN AMERICA</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3139321"/>
          </a:xfrm>
          <a:prstGeom prst="rect">
            <a:avLst/>
          </a:prstGeom>
          <a:noFill/>
        </p:spPr>
        <p:txBody>
          <a:bodyPr wrap="square" rtlCol="0">
            <a:spAutoFit/>
          </a:bodyPr>
          <a:lstStyle/>
          <a:p>
            <a:pPr marL="0" lvl="2" algn="ctr"/>
            <a:r>
              <a:rPr lang="en-US" sz="2400" b="1" cap="all" dirty="0" err="1" smtClean="0"/>
              <a:t>Evergreening</a:t>
            </a:r>
            <a:endParaRPr lang="en-US" sz="2400" b="1" cap="all" dirty="0" smtClean="0"/>
          </a:p>
          <a:p>
            <a:pPr marL="0" lvl="2" algn="ctr"/>
            <a:endParaRPr lang="en-US" sz="2400" b="1" cap="all" dirty="0" smtClean="0"/>
          </a:p>
          <a:p>
            <a:pPr marL="342900" lvl="2" indent="-342900">
              <a:spcAft>
                <a:spcPts val="1200"/>
              </a:spcAft>
              <a:buFont typeface="Arial" panose="020B0604020202020204" pitchFamily="34" charset="0"/>
              <a:buChar char="•"/>
            </a:pPr>
            <a:r>
              <a:rPr lang="en-US" sz="2400" b="1" dirty="0" smtClean="0"/>
              <a:t>Patenting </a:t>
            </a:r>
            <a:r>
              <a:rPr lang="en-US" sz="2400" b="1" dirty="0"/>
              <a:t>of trivial innovations so as to lengthen protection of basic invention --- i.e. patent renewal</a:t>
            </a:r>
            <a:endParaRPr lang="es-AR" sz="2400" b="1" dirty="0"/>
          </a:p>
          <a:p>
            <a:pPr marL="342900" lvl="3" indent="-342900">
              <a:spcAft>
                <a:spcPts val="1200"/>
              </a:spcAft>
              <a:buFont typeface="Arial" panose="020B0604020202020204" pitchFamily="34" charset="0"/>
              <a:buChar char="•"/>
            </a:pPr>
            <a:r>
              <a:rPr lang="en-US" sz="2400" b="1" dirty="0" smtClean="0"/>
              <a:t>Just a political term</a:t>
            </a:r>
            <a:endParaRPr lang="es-AR" sz="2400" b="1" dirty="0"/>
          </a:p>
          <a:p>
            <a:pPr marL="342900" indent="-342900">
              <a:spcAft>
                <a:spcPts val="1200"/>
              </a:spcAft>
              <a:buFont typeface="Arial" panose="020B0604020202020204" pitchFamily="34" charset="0"/>
              <a:buChar char="•"/>
            </a:pPr>
            <a:r>
              <a:rPr lang="en-US" sz="2400" b="1" dirty="0" smtClean="0"/>
              <a:t>Expired </a:t>
            </a:r>
            <a:r>
              <a:rPr lang="en-US" sz="2400" b="1" dirty="0"/>
              <a:t>patent is in public </a:t>
            </a:r>
            <a:r>
              <a:rPr lang="en-US" sz="2400" b="1" dirty="0" smtClean="0"/>
              <a:t>domain</a:t>
            </a:r>
          </a:p>
          <a:p>
            <a:pPr marL="361950" lvl="2" indent="-361950">
              <a:spcAft>
                <a:spcPts val="1800"/>
              </a:spcAft>
              <a:buFont typeface="Arial" panose="020B0604020202020204" pitchFamily="34" charset="0"/>
              <a:buChar char="•"/>
              <a:tabLst>
                <a:tab pos="361950" algn="l"/>
              </a:tabLst>
            </a:pPr>
            <a:endParaRPr lang="en-US"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17</a:t>
            </a:fld>
            <a:endParaRPr lang="es-AR"/>
          </a:p>
        </p:txBody>
      </p:sp>
    </p:spTree>
    <p:extLst>
      <p:ext uri="{BB962C8B-B14F-4D97-AF65-F5344CB8AC3E}">
        <p14:creationId xmlns:p14="http://schemas.microsoft.com/office/powerpoint/2010/main" val="2146077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SECONDARY INVENTIONS IN LATIN AMERICA</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4970591"/>
          </a:xfrm>
          <a:prstGeom prst="rect">
            <a:avLst/>
          </a:prstGeom>
          <a:noFill/>
        </p:spPr>
        <p:txBody>
          <a:bodyPr wrap="square" rtlCol="0">
            <a:spAutoFit/>
          </a:bodyPr>
          <a:lstStyle/>
          <a:p>
            <a:pPr marL="0" lvl="2" algn="ctr">
              <a:spcAft>
                <a:spcPts val="600"/>
              </a:spcAft>
            </a:pPr>
            <a:r>
              <a:rPr lang="en-US" sz="2400" b="1" cap="all" dirty="0" smtClean="0"/>
              <a:t>flexibilities</a:t>
            </a:r>
          </a:p>
          <a:p>
            <a:pPr marL="342900" lvl="2" indent="-342900">
              <a:buFont typeface="Arial" panose="020B0604020202020204" pitchFamily="34" charset="0"/>
              <a:buChar char="•"/>
            </a:pPr>
            <a:r>
              <a:rPr lang="en-US" sz="2400" b="1" dirty="0" smtClean="0"/>
              <a:t>Margin </a:t>
            </a:r>
            <a:r>
              <a:rPr lang="en-US" sz="2400" b="1" dirty="0"/>
              <a:t>of action allowed by TRIPs to member countries</a:t>
            </a:r>
            <a:endParaRPr lang="es-AR" sz="2400" b="1" dirty="0"/>
          </a:p>
          <a:p>
            <a:pPr marL="342900" lvl="3" indent="-342900">
              <a:buFont typeface="Arial" panose="020B0604020202020204" pitchFamily="34" charset="0"/>
              <a:buChar char="•"/>
            </a:pPr>
            <a:r>
              <a:rPr lang="en-US" sz="2400" b="1" dirty="0"/>
              <a:t>Goes far beyond the flexibilities identified by WIPO </a:t>
            </a:r>
            <a:endParaRPr lang="en-US" sz="2400" b="1" dirty="0" smtClean="0"/>
          </a:p>
          <a:p>
            <a:pPr marL="342900" lvl="3" indent="-342900">
              <a:buFont typeface="Arial" panose="020B0604020202020204" pitchFamily="34" charset="0"/>
              <a:buChar char="•"/>
            </a:pPr>
            <a:r>
              <a:rPr lang="en-US" sz="2400" b="1" dirty="0" smtClean="0"/>
              <a:t>In practice, redefines patentable subject matter and patentability requirements to raise the bar</a:t>
            </a:r>
          </a:p>
          <a:p>
            <a:pPr marL="800100" lvl="4" indent="-342900">
              <a:buFont typeface="Arial" panose="020B0604020202020204" pitchFamily="34" charset="0"/>
              <a:buChar char="•"/>
            </a:pPr>
            <a:r>
              <a:rPr lang="en-US" sz="2400" b="1" dirty="0" smtClean="0"/>
              <a:t>Correa: the stricter the criteria, the less that may be patented</a:t>
            </a:r>
          </a:p>
          <a:p>
            <a:pPr marL="800100" lvl="4" indent="-342900">
              <a:buFont typeface="Arial" panose="020B0604020202020204" pitchFamily="34" charset="0"/>
              <a:buChar char="•"/>
            </a:pPr>
            <a:r>
              <a:rPr lang="en-US" sz="2400" b="1" dirty="0" err="1" smtClean="0"/>
              <a:t>Kapczynski</a:t>
            </a:r>
            <a:r>
              <a:rPr lang="en-US" sz="2400" b="1" dirty="0" smtClean="0"/>
              <a:t>: mimicry --- TRIPs text are “</a:t>
            </a:r>
            <a:r>
              <a:rPr lang="en-US" sz="2400" b="1" dirty="0" err="1" smtClean="0"/>
              <a:t>reinscribed</a:t>
            </a:r>
            <a:r>
              <a:rPr lang="en-US" sz="2400" b="1" dirty="0" smtClean="0"/>
              <a:t>” </a:t>
            </a:r>
          </a:p>
          <a:p>
            <a:pPr marL="342900" lvl="3" indent="-342900">
              <a:buFont typeface="Arial" panose="020B0604020202020204" pitchFamily="34" charset="0"/>
              <a:buChar char="•"/>
            </a:pPr>
            <a:r>
              <a:rPr lang="en-US" sz="2400" b="1" dirty="0" smtClean="0"/>
              <a:t>Invoked </a:t>
            </a:r>
            <a:r>
              <a:rPr lang="en-US" sz="2400" b="1" dirty="0"/>
              <a:t>mainly in Third World countries</a:t>
            </a:r>
            <a:endParaRPr lang="es-AR" sz="2400" b="1" dirty="0"/>
          </a:p>
          <a:p>
            <a:pPr marL="342900" lvl="3" indent="-342900">
              <a:buFont typeface="Arial" panose="020B0604020202020204" pitchFamily="34" charset="0"/>
              <a:buChar char="•"/>
            </a:pPr>
            <a:r>
              <a:rPr lang="en-US" sz="2400" b="1" dirty="0"/>
              <a:t>Cited also by the 2016 Report of the UN Secretary-General’s High-level Panel on Access to </a:t>
            </a:r>
            <a:r>
              <a:rPr lang="en-US" sz="2400" b="1" dirty="0" smtClean="0"/>
              <a:t>Medicines</a:t>
            </a:r>
            <a:endParaRPr lang="es-AR" sz="2400" b="1" dirty="0"/>
          </a:p>
          <a:p>
            <a:pPr marL="342900" indent="-342900">
              <a:buFont typeface="Arial" panose="020B0604020202020204" pitchFamily="34" charset="0"/>
              <a:buChar char="•"/>
            </a:pPr>
            <a:r>
              <a:rPr lang="en-US" sz="2400" b="1" dirty="0"/>
              <a:t>But recently also in European </a:t>
            </a:r>
            <a:r>
              <a:rPr lang="en-US" sz="2400" b="1" dirty="0" smtClean="0"/>
              <a:t>Parliament</a:t>
            </a:r>
          </a:p>
          <a:p>
            <a:pPr marL="361950" lvl="2" indent="-361950">
              <a:spcAft>
                <a:spcPts val="1800"/>
              </a:spcAft>
              <a:buFont typeface="Arial" panose="020B0604020202020204" pitchFamily="34" charset="0"/>
              <a:buChar char="•"/>
              <a:tabLst>
                <a:tab pos="361950" algn="l"/>
              </a:tabLst>
            </a:pPr>
            <a:endParaRPr lang="en-US"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18</a:t>
            </a:fld>
            <a:endParaRPr lang="es-AR"/>
          </a:p>
        </p:txBody>
      </p:sp>
    </p:spTree>
    <p:extLst>
      <p:ext uri="{BB962C8B-B14F-4D97-AF65-F5344CB8AC3E}">
        <p14:creationId xmlns:p14="http://schemas.microsoft.com/office/powerpoint/2010/main" val="1524055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SECONDARY INVENTIONS IN LATIN AMERICA</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3508653"/>
          </a:xfrm>
          <a:prstGeom prst="rect">
            <a:avLst/>
          </a:prstGeom>
          <a:noFill/>
        </p:spPr>
        <p:txBody>
          <a:bodyPr wrap="square" rtlCol="0">
            <a:spAutoFit/>
          </a:bodyPr>
          <a:lstStyle/>
          <a:p>
            <a:pPr marL="0" lvl="2" algn="ctr"/>
            <a:r>
              <a:rPr lang="en-US" sz="2400" b="1" cap="all" dirty="0" smtClean="0"/>
              <a:t>proliferation</a:t>
            </a:r>
          </a:p>
          <a:p>
            <a:pPr marL="0" lvl="2" algn="ctr"/>
            <a:endParaRPr lang="en-US" sz="2400" b="1" cap="all" dirty="0" smtClean="0"/>
          </a:p>
          <a:p>
            <a:pPr marL="342900" lvl="2" indent="-342900">
              <a:spcAft>
                <a:spcPts val="1200"/>
              </a:spcAft>
              <a:buFont typeface="Arial" panose="020B0604020202020204" pitchFamily="34" charset="0"/>
              <a:buChar char="•"/>
            </a:pPr>
            <a:r>
              <a:rPr lang="en-US" sz="2400" b="1" dirty="0" smtClean="0"/>
              <a:t>Patenting </a:t>
            </a:r>
            <a:r>
              <a:rPr lang="en-US" sz="2400" b="1" dirty="0"/>
              <a:t>of trivial innovations </a:t>
            </a:r>
            <a:r>
              <a:rPr lang="en-US" sz="2400" b="1" dirty="0" smtClean="0"/>
              <a:t>--- patent thicket --- not real inventions</a:t>
            </a:r>
            <a:endParaRPr lang="es-AR" sz="2400" b="1" dirty="0"/>
          </a:p>
          <a:p>
            <a:pPr marL="342900" lvl="3" indent="-342900">
              <a:spcAft>
                <a:spcPts val="1200"/>
              </a:spcAft>
              <a:buFont typeface="Arial" panose="020B0604020202020204" pitchFamily="34" charset="0"/>
              <a:buChar char="•"/>
            </a:pPr>
            <a:r>
              <a:rPr lang="es-AR" sz="2400" b="1" dirty="0" err="1" smtClean="0"/>
              <a:t>Another</a:t>
            </a:r>
            <a:r>
              <a:rPr lang="es-AR" sz="2400" b="1" dirty="0" smtClean="0"/>
              <a:t> </a:t>
            </a:r>
            <a:r>
              <a:rPr lang="es-AR" sz="2400" b="1" dirty="0" err="1"/>
              <a:t>political</a:t>
            </a:r>
            <a:r>
              <a:rPr lang="es-AR" sz="2400" b="1" dirty="0"/>
              <a:t> </a:t>
            </a:r>
            <a:r>
              <a:rPr lang="es-AR" sz="2400" b="1" dirty="0" err="1"/>
              <a:t>term</a:t>
            </a:r>
            <a:r>
              <a:rPr lang="en-US" sz="2400" b="1" dirty="0"/>
              <a:t> </a:t>
            </a:r>
            <a:endParaRPr lang="en-US" sz="2400" b="1" dirty="0" smtClean="0"/>
          </a:p>
          <a:p>
            <a:pPr marL="342900" lvl="3" indent="-342900">
              <a:spcAft>
                <a:spcPts val="1200"/>
              </a:spcAft>
              <a:buFont typeface="Arial" panose="020B0604020202020204" pitchFamily="34" charset="0"/>
              <a:buChar char="•"/>
            </a:pPr>
            <a:r>
              <a:rPr lang="en-US" sz="2400" b="1" dirty="0" smtClean="0"/>
              <a:t>Fails </a:t>
            </a:r>
            <a:r>
              <a:rPr lang="en-US" sz="2400" b="1" dirty="0"/>
              <a:t>to take into account that overall </a:t>
            </a:r>
            <a:r>
              <a:rPr lang="en-US" sz="2400" b="1" dirty="0" err="1"/>
              <a:t>applns</a:t>
            </a:r>
            <a:r>
              <a:rPr lang="en-US" sz="2400" b="1" dirty="0"/>
              <a:t>, and pharma </a:t>
            </a:r>
            <a:r>
              <a:rPr lang="en-US" sz="2400" b="1" dirty="0" err="1"/>
              <a:t>applns</a:t>
            </a:r>
            <a:r>
              <a:rPr lang="en-US" sz="2400" b="1" dirty="0"/>
              <a:t> in particular, are decreasing (AR)</a:t>
            </a:r>
            <a:endParaRPr lang="es-AR" sz="2400" b="1" dirty="0"/>
          </a:p>
          <a:p>
            <a:pPr marL="361950" lvl="2" indent="-361950">
              <a:spcAft>
                <a:spcPts val="1800"/>
              </a:spcAft>
              <a:buFont typeface="Arial" panose="020B0604020202020204" pitchFamily="34" charset="0"/>
              <a:buChar char="•"/>
              <a:tabLst>
                <a:tab pos="361950" algn="l"/>
              </a:tabLst>
            </a:pPr>
            <a:endParaRPr lang="en-US"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19</a:t>
            </a:fld>
            <a:endParaRPr lang="es-AR"/>
          </a:p>
        </p:txBody>
      </p:sp>
    </p:spTree>
    <p:extLst>
      <p:ext uri="{BB962C8B-B14F-4D97-AF65-F5344CB8AC3E}">
        <p14:creationId xmlns:p14="http://schemas.microsoft.com/office/powerpoint/2010/main" val="692747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769441"/>
          </a:xfrm>
          <a:prstGeom prst="rect">
            <a:avLst/>
          </a:prstGeom>
        </p:spPr>
        <p:txBody>
          <a:bodyPr wrap="square">
            <a:spAutoFit/>
          </a:bodyPr>
          <a:lstStyle/>
          <a:p>
            <a:pPr marL="0" lvl="1" algn="ctr"/>
            <a:r>
              <a:rPr lang="es-AR" sz="4400" b="1" dirty="0" smtClean="0"/>
              <a:t>AGENDA</a:t>
            </a:r>
            <a:endParaRPr lang="es-AR" sz="4400" b="1" dirty="0"/>
          </a:p>
        </p:txBody>
      </p:sp>
      <p:pic>
        <p:nvPicPr>
          <p:cNvPr id="1026" name="Picture 2" descr="C:\Documents and Settings\secretaria\Mis documentos\MARKETING\Logos\AAAPI_LOGO_HORIZONT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005100" y="2132856"/>
            <a:ext cx="7697120" cy="3354765"/>
          </a:xfrm>
          <a:prstGeom prst="rect">
            <a:avLst/>
          </a:prstGeom>
          <a:noFill/>
        </p:spPr>
        <p:txBody>
          <a:bodyPr wrap="square" rtlCol="0">
            <a:spAutoFit/>
          </a:bodyPr>
          <a:lstStyle/>
          <a:p>
            <a:pPr marL="536575" lvl="1" indent="-536575">
              <a:spcAft>
                <a:spcPts val="1200"/>
              </a:spcAft>
              <a:buFont typeface="+mj-lt"/>
              <a:buAutoNum type="arabicPeriod"/>
            </a:pPr>
            <a:r>
              <a:rPr lang="en-US" sz="2400" b="1" dirty="0"/>
              <a:t>Developments in Argentina: Emergency decree introduced changes in Trademark, Patent and Design Patent Law</a:t>
            </a:r>
            <a:endParaRPr lang="es-AR" sz="2400" b="1" dirty="0"/>
          </a:p>
          <a:p>
            <a:pPr marL="536575" lvl="1" indent="-536575">
              <a:spcAft>
                <a:spcPts val="1200"/>
              </a:spcAft>
              <a:buFont typeface="+mj-lt"/>
              <a:buAutoNum type="arabicPeriod"/>
            </a:pPr>
            <a:r>
              <a:rPr lang="en-US" sz="2400" b="1" dirty="0"/>
              <a:t>Madrid Protocol in Latin America: Slowly taking over? Or generating resistance?</a:t>
            </a:r>
            <a:endParaRPr lang="es-AR" sz="2400" b="1" dirty="0"/>
          </a:p>
          <a:p>
            <a:pPr marL="536575" lvl="1" indent="-536575">
              <a:spcAft>
                <a:spcPts val="1200"/>
              </a:spcAft>
              <a:buFont typeface="+mj-lt"/>
              <a:buAutoNum type="arabicPeriod"/>
            </a:pPr>
            <a:r>
              <a:rPr lang="en-US" sz="2400" b="1" dirty="0"/>
              <a:t>Secondary inventions in Latin America: Generics v. Innovators, TRIPs flexibilities, access to health, </a:t>
            </a:r>
            <a:r>
              <a:rPr lang="en-US" sz="2400" b="1" dirty="0" err="1"/>
              <a:t>evergreening</a:t>
            </a:r>
            <a:r>
              <a:rPr lang="en-US" sz="2400" b="1" dirty="0"/>
              <a:t>, patent thickets</a:t>
            </a:r>
            <a:endParaRPr lang="es-AR" sz="2400" b="1" dirty="0"/>
          </a:p>
        </p:txBody>
      </p:sp>
      <p:sp>
        <p:nvSpPr>
          <p:cNvPr id="5" name="4 Marcador de número de diapositiva"/>
          <p:cNvSpPr>
            <a:spLocks noGrp="1"/>
          </p:cNvSpPr>
          <p:nvPr>
            <p:ph type="sldNum" sz="quarter" idx="12"/>
          </p:nvPr>
        </p:nvSpPr>
        <p:spPr/>
        <p:txBody>
          <a:bodyPr/>
          <a:lstStyle/>
          <a:p>
            <a:fld id="{4B21A8B7-F715-408E-A4B7-B3B25D7350EF}" type="slidenum">
              <a:rPr lang="es-AR" smtClean="0"/>
              <a:t>2</a:t>
            </a:fld>
            <a:endParaRPr lang="es-AR"/>
          </a:p>
        </p:txBody>
      </p:sp>
    </p:spTree>
    <p:extLst>
      <p:ext uri="{BB962C8B-B14F-4D97-AF65-F5344CB8AC3E}">
        <p14:creationId xmlns:p14="http://schemas.microsoft.com/office/powerpoint/2010/main" val="325196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SECONDARY INVENTIONS IN LATIN AMERICA</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3662541"/>
          </a:xfrm>
          <a:prstGeom prst="rect">
            <a:avLst/>
          </a:prstGeom>
          <a:noFill/>
        </p:spPr>
        <p:txBody>
          <a:bodyPr wrap="square" rtlCol="0">
            <a:spAutoFit/>
          </a:bodyPr>
          <a:lstStyle/>
          <a:p>
            <a:pPr marL="0" lvl="2" algn="ctr"/>
            <a:r>
              <a:rPr lang="en-US" sz="2400" b="1" cap="all" dirty="0" smtClean="0"/>
              <a:t>Four approaches</a:t>
            </a:r>
          </a:p>
          <a:p>
            <a:pPr marL="0" lvl="2" algn="ctr"/>
            <a:endParaRPr lang="en-US" sz="2400" b="1" cap="all" dirty="0" smtClean="0"/>
          </a:p>
          <a:p>
            <a:pPr marL="342900" lvl="2" indent="-342900">
              <a:spcAft>
                <a:spcPts val="1200"/>
              </a:spcAft>
              <a:buFont typeface="Arial" panose="020B0604020202020204" pitchFamily="34" charset="0"/>
              <a:buChar char="•"/>
            </a:pPr>
            <a:r>
              <a:rPr lang="en-US" sz="2400" b="1" dirty="0" smtClean="0"/>
              <a:t>New administrative regulations professing to implement existing legislation</a:t>
            </a:r>
          </a:p>
          <a:p>
            <a:pPr marL="342900" lvl="2" indent="-342900">
              <a:spcAft>
                <a:spcPts val="1200"/>
              </a:spcAft>
              <a:buFont typeface="Arial" panose="020B0604020202020204" pitchFamily="34" charset="0"/>
              <a:buChar char="•"/>
            </a:pPr>
            <a:r>
              <a:rPr lang="en-US" sz="2400" b="1" dirty="0" smtClean="0"/>
              <a:t>Change in patent laws</a:t>
            </a:r>
          </a:p>
          <a:p>
            <a:pPr marL="342900" lvl="2" indent="-342900">
              <a:spcAft>
                <a:spcPts val="1200"/>
              </a:spcAft>
              <a:buFont typeface="Arial" panose="020B0604020202020204" pitchFamily="34" charset="0"/>
              <a:buChar char="•"/>
            </a:pPr>
            <a:r>
              <a:rPr lang="en-US" sz="2400" b="1" dirty="0" smtClean="0"/>
              <a:t>Astronomic fees</a:t>
            </a:r>
          </a:p>
          <a:p>
            <a:pPr marL="342900" lvl="2" indent="-342900">
              <a:spcAft>
                <a:spcPts val="1200"/>
              </a:spcAft>
              <a:buFont typeface="Arial" panose="020B0604020202020204" pitchFamily="34" charset="0"/>
              <a:buChar char="•"/>
            </a:pPr>
            <a:r>
              <a:rPr lang="en-US" sz="2400" b="1" dirty="0" smtClean="0"/>
              <a:t>Obstacles in </a:t>
            </a:r>
            <a:r>
              <a:rPr lang="en-US" sz="2400" b="1" smtClean="0"/>
              <a:t>administrative procedure</a:t>
            </a:r>
            <a:endParaRPr lang="es-AR" sz="2400" b="1" dirty="0"/>
          </a:p>
          <a:p>
            <a:pPr marL="361950" lvl="2" indent="-361950">
              <a:spcAft>
                <a:spcPts val="1800"/>
              </a:spcAft>
              <a:buFont typeface="Arial" panose="020B0604020202020204" pitchFamily="34" charset="0"/>
              <a:buChar char="•"/>
              <a:tabLst>
                <a:tab pos="361950" algn="l"/>
              </a:tabLst>
            </a:pPr>
            <a:endParaRPr lang="en-US"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20</a:t>
            </a:fld>
            <a:endParaRPr lang="es-AR"/>
          </a:p>
        </p:txBody>
      </p:sp>
    </p:spTree>
    <p:extLst>
      <p:ext uri="{BB962C8B-B14F-4D97-AF65-F5344CB8AC3E}">
        <p14:creationId xmlns:p14="http://schemas.microsoft.com/office/powerpoint/2010/main" val="2832895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SECONDARY INVENTIONS IN LATIN AMERICA</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4247317"/>
          </a:xfrm>
          <a:prstGeom prst="rect">
            <a:avLst/>
          </a:prstGeom>
          <a:noFill/>
        </p:spPr>
        <p:txBody>
          <a:bodyPr wrap="square" rtlCol="0">
            <a:spAutoFit/>
          </a:bodyPr>
          <a:lstStyle/>
          <a:p>
            <a:pPr marL="0" lvl="2" algn="ctr"/>
            <a:r>
              <a:rPr lang="en-US" sz="2400" b="1" cap="all" dirty="0" smtClean="0"/>
              <a:t>But…</a:t>
            </a:r>
          </a:p>
          <a:p>
            <a:pPr marL="0" lvl="2" algn="ctr"/>
            <a:endParaRPr lang="en-US" sz="2400" b="1" cap="all" dirty="0" smtClean="0"/>
          </a:p>
          <a:p>
            <a:pPr marL="361950" lvl="2" indent="-361950">
              <a:spcAft>
                <a:spcPts val="1800"/>
              </a:spcAft>
              <a:buFont typeface="Arial" panose="020B0604020202020204" pitchFamily="34" charset="0"/>
              <a:buChar char="•"/>
            </a:pPr>
            <a:r>
              <a:rPr lang="en-US" sz="2400" b="1" dirty="0" smtClean="0"/>
              <a:t>CL </a:t>
            </a:r>
            <a:r>
              <a:rPr lang="en-US" sz="2400" b="1" dirty="0"/>
              <a:t>2013 + 2017 guidelines are not restrictive and are directed mainly to procedural matters</a:t>
            </a:r>
            <a:endParaRPr lang="es-AR" sz="2400" b="1" dirty="0"/>
          </a:p>
          <a:p>
            <a:pPr marL="361950" lvl="2" indent="-361950">
              <a:spcAft>
                <a:spcPts val="1800"/>
              </a:spcAft>
              <a:buFont typeface="Arial" panose="020B0604020202020204" pitchFamily="34" charset="0"/>
              <a:buChar char="•"/>
            </a:pPr>
            <a:r>
              <a:rPr lang="en-US" sz="2400" b="1" dirty="0"/>
              <a:t>Peruvian Patent Office gradually gaining reputations for speed and responsiveness, and has lately granted patents for polymorphs</a:t>
            </a:r>
            <a:endParaRPr lang="es-AR" sz="2400" b="1" dirty="0"/>
          </a:p>
          <a:p>
            <a:pPr marL="361950" indent="-361950">
              <a:spcAft>
                <a:spcPts val="1800"/>
              </a:spcAft>
              <a:buFont typeface="Arial" panose="020B0604020202020204" pitchFamily="34" charset="0"/>
              <a:buChar char="•"/>
            </a:pPr>
            <a:r>
              <a:rPr lang="en-US" sz="2400" b="1" dirty="0"/>
              <a:t>FT agreements signed by various </a:t>
            </a:r>
            <a:r>
              <a:rPr lang="en-US" sz="2400" b="1" dirty="0" err="1"/>
              <a:t>LatAm</a:t>
            </a:r>
            <a:r>
              <a:rPr lang="en-US" sz="2400" b="1" dirty="0"/>
              <a:t> countries (Chile, Peru, Colombia, CAFTA, NAFTA) are another limitation to restrictive approach towards secondary </a:t>
            </a:r>
            <a:r>
              <a:rPr lang="en-US" sz="2400" b="1" dirty="0" smtClean="0"/>
              <a:t>inventions</a:t>
            </a:r>
            <a:endParaRPr lang="en-US"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21</a:t>
            </a:fld>
            <a:endParaRPr lang="es-AR"/>
          </a:p>
        </p:txBody>
      </p:sp>
    </p:spTree>
    <p:extLst>
      <p:ext uri="{BB962C8B-B14F-4D97-AF65-F5344CB8AC3E}">
        <p14:creationId xmlns:p14="http://schemas.microsoft.com/office/powerpoint/2010/main" val="2048144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SECONDARY INVENTIONS IN LATIN AMERICA</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830997"/>
          </a:xfrm>
          <a:prstGeom prst="rect">
            <a:avLst/>
          </a:prstGeom>
          <a:noFill/>
        </p:spPr>
        <p:txBody>
          <a:bodyPr wrap="square" rtlCol="0">
            <a:spAutoFit/>
          </a:bodyPr>
          <a:lstStyle/>
          <a:p>
            <a:pPr marL="0" lvl="2" algn="ctr"/>
            <a:endParaRPr lang="en-US" sz="2400" b="1" cap="all" dirty="0" smtClean="0"/>
          </a:p>
          <a:p>
            <a:pPr marL="0" lvl="2" algn="ctr"/>
            <a:endParaRPr lang="en-US" sz="2400" b="1" cap="all" dirty="0" smtClean="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22</a:t>
            </a:fld>
            <a:endParaRPr lang="es-AR"/>
          </a:p>
        </p:txBody>
      </p:sp>
      <p:graphicFrame>
        <p:nvGraphicFramePr>
          <p:cNvPr id="5" name="4 Tabla"/>
          <p:cNvGraphicFramePr>
            <a:graphicFrameLocks noGrp="1"/>
          </p:cNvGraphicFramePr>
          <p:nvPr>
            <p:extLst>
              <p:ext uri="{D42A27DB-BD31-4B8C-83A1-F6EECF244321}">
                <p14:modId xmlns:p14="http://schemas.microsoft.com/office/powerpoint/2010/main" val="4171314938"/>
              </p:ext>
            </p:extLst>
          </p:nvPr>
        </p:nvGraphicFramePr>
        <p:xfrm>
          <a:off x="616398" y="2260322"/>
          <a:ext cx="8191500" cy="3520440"/>
        </p:xfrm>
        <a:graphic>
          <a:graphicData uri="http://schemas.openxmlformats.org/drawingml/2006/table">
            <a:tbl>
              <a:tblPr/>
              <a:tblGrid>
                <a:gridCol w="1229995"/>
                <a:gridCol w="384175"/>
                <a:gridCol w="384175"/>
                <a:gridCol w="384175"/>
                <a:gridCol w="384175"/>
                <a:gridCol w="384175"/>
                <a:gridCol w="384810"/>
                <a:gridCol w="384810"/>
                <a:gridCol w="384810"/>
                <a:gridCol w="384810"/>
                <a:gridCol w="384810"/>
                <a:gridCol w="422910"/>
                <a:gridCol w="384810"/>
                <a:gridCol w="384810"/>
                <a:gridCol w="384810"/>
                <a:gridCol w="384810"/>
                <a:gridCol w="384810"/>
                <a:gridCol w="384810"/>
                <a:gridCol w="384810"/>
              </a:tblGrid>
              <a:tr h="184150">
                <a:tc>
                  <a:txBody>
                    <a:bodyPr/>
                    <a:lstStyle/>
                    <a:p>
                      <a:pPr algn="l">
                        <a:lnSpc>
                          <a:spcPct val="115000"/>
                        </a:lnSpc>
                        <a:spcAft>
                          <a:spcPts val="0"/>
                        </a:spcAft>
                      </a:pPr>
                      <a:r>
                        <a:rPr lang="es-ES" sz="1000" b="1" dirty="0">
                          <a:effectLst/>
                          <a:latin typeface="Calibri"/>
                          <a:ea typeface="Calibri"/>
                          <a:cs typeface="Times New Roman"/>
                        </a:rPr>
                        <a:t>Country</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AR</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BO</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BR</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CL</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CO</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CR</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EC</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SV</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GT</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HN</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MX</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NI</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PA</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PY</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PE</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DO</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UY</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Calibri"/>
                          <a:ea typeface="Calibri"/>
                          <a:cs typeface="Times New Roman"/>
                        </a:rPr>
                        <a:t>VE</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070">
                <a:tc>
                  <a:txBody>
                    <a:bodyPr/>
                    <a:lstStyle/>
                    <a:p>
                      <a:pPr algn="l">
                        <a:lnSpc>
                          <a:spcPct val="115000"/>
                        </a:lnSpc>
                        <a:spcAft>
                          <a:spcPts val="0"/>
                        </a:spcAft>
                      </a:pPr>
                      <a:r>
                        <a:rPr lang="es-ES" sz="1000">
                          <a:effectLst/>
                          <a:latin typeface="Calibri"/>
                          <a:ea typeface="Calibri"/>
                          <a:cs typeface="Times New Roman"/>
                        </a:rPr>
                        <a:t>Compounds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Compositions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r>
                        <a:rPr lang="es-ES" sz="1000" baseline="30000">
                          <a:effectLst/>
                          <a:latin typeface="Calibri"/>
                          <a:ea typeface="Calibri"/>
                          <a:cs typeface="Times New Roman"/>
                        </a:rPr>
                        <a:t>(1)</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Combinations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Formulations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r>
                        <a:rPr lang="es-ES" sz="1000" baseline="30000">
                          <a:effectLst/>
                          <a:latin typeface="Calibri"/>
                          <a:ea typeface="Calibri"/>
                          <a:cs typeface="Times New Roman"/>
                        </a:rPr>
                        <a:t>(7)</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Dosage forms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r>
                        <a:rPr lang="es-ES" sz="1000" baseline="30000">
                          <a:effectLst/>
                          <a:latin typeface="Calibri"/>
                          <a:ea typeface="Calibri"/>
                          <a:cs typeface="Times New Roman"/>
                        </a:rPr>
                        <a:t>(4)</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(10)</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Intermediaries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_tradnl" sz="1000">
                          <a:effectLst/>
                          <a:latin typeface="Calibri"/>
                          <a:ea typeface="Calibri"/>
                          <a:cs typeface="Times New Roman"/>
                        </a:rPr>
                        <a:t>?</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(8)</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(10)</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Salts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(5)</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(10)</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Esters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(3)</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(5)</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(10)</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Solvates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(3)</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(3)</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(5)</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(10)</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Enantiomers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(5)</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(10)</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Metabolites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(5)</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(10)</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Prodrugs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(7)</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(10)</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Polymorphs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(2)</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(5)</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(9)</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(10)</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Markush</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79070">
                <a:tc>
                  <a:txBody>
                    <a:bodyPr/>
                    <a:lstStyle/>
                    <a:p>
                      <a:pPr algn="l">
                        <a:lnSpc>
                          <a:spcPct val="115000"/>
                        </a:lnSpc>
                        <a:spcAft>
                          <a:spcPts val="0"/>
                        </a:spcAft>
                      </a:pPr>
                      <a:r>
                        <a:rPr lang="es-ES" sz="1000">
                          <a:effectLst/>
                          <a:latin typeface="Calibri"/>
                          <a:ea typeface="Calibri"/>
                          <a:cs typeface="Times New Roman"/>
                        </a:rPr>
                        <a:t>Selection inventions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(2)</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(10)</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46710">
                <a:tc>
                  <a:txBody>
                    <a:bodyPr/>
                    <a:lstStyle/>
                    <a:p>
                      <a:pPr algn="l">
                        <a:lnSpc>
                          <a:spcPct val="115000"/>
                        </a:lnSpc>
                        <a:spcAft>
                          <a:spcPts val="0"/>
                        </a:spcAft>
                      </a:pPr>
                      <a:r>
                        <a:rPr lang="es-ES" sz="1000">
                          <a:effectLst/>
                          <a:latin typeface="Calibri"/>
                          <a:ea typeface="Calibri"/>
                          <a:cs typeface="Times New Roman"/>
                        </a:rPr>
                        <a:t>Analog processes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(3)</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(4)</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(10)</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79070">
                <a:tc>
                  <a:txBody>
                    <a:bodyPr/>
                    <a:lstStyle/>
                    <a:p>
                      <a:pPr algn="l">
                        <a:lnSpc>
                          <a:spcPct val="115000"/>
                        </a:lnSpc>
                        <a:spcAft>
                          <a:spcPts val="0"/>
                        </a:spcAft>
                      </a:pPr>
                      <a:r>
                        <a:rPr lang="es-ES" sz="1000">
                          <a:effectLst/>
                          <a:latin typeface="Calibri"/>
                          <a:ea typeface="Calibri"/>
                          <a:cs typeface="Times New Roman"/>
                        </a:rPr>
                        <a:t>Uses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NO</a:t>
                      </a:r>
                      <a:r>
                        <a:rPr lang="es-ES" sz="1000" baseline="30000">
                          <a:effectLst/>
                          <a:latin typeface="Calibri"/>
                          <a:ea typeface="Calibri"/>
                          <a:cs typeface="Times New Roman"/>
                        </a:rPr>
                        <a:t>(2)</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NO</a:t>
                      </a:r>
                      <a:r>
                        <a:rPr lang="es-ES" sz="1000" baseline="30000">
                          <a:effectLst/>
                          <a:latin typeface="Calibri"/>
                          <a:ea typeface="Calibri"/>
                          <a:cs typeface="Times New Roman"/>
                        </a:rPr>
                        <a:t>(5)</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(6)</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NO</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s-ES" sz="1000">
                          <a:effectLst/>
                          <a:latin typeface="Calibri"/>
                          <a:ea typeface="Calibri"/>
                          <a:cs typeface="Times New Roman"/>
                        </a:rPr>
                        <a:t>YES</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a:effectLst/>
                          <a:latin typeface="Calibri"/>
                          <a:ea typeface="Calibri"/>
                          <a:cs typeface="Times New Roman"/>
                        </a:rPr>
                        <a:t>YES</a:t>
                      </a:r>
                      <a:r>
                        <a:rPr lang="es-ES" sz="1000" baseline="30000">
                          <a:effectLst/>
                          <a:latin typeface="Calibri"/>
                          <a:ea typeface="Calibri"/>
                          <a:cs typeface="Times New Roman"/>
                        </a:rPr>
                        <a:t>(10)</a:t>
                      </a:r>
                      <a:endParaRPr lang="es-AR" sz="110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lnSpc>
                          <a:spcPct val="115000"/>
                        </a:lnSpc>
                        <a:spcAft>
                          <a:spcPts val="0"/>
                        </a:spcAft>
                      </a:pPr>
                      <a:r>
                        <a:rPr lang="es-ES" sz="1000" dirty="0">
                          <a:effectLst/>
                          <a:latin typeface="Calibri"/>
                          <a:ea typeface="Calibri"/>
                          <a:cs typeface="Times New Roman"/>
                        </a:rPr>
                        <a:t>NO</a:t>
                      </a:r>
                      <a:endParaRPr lang="es-AR" sz="1100" dirty="0">
                        <a:effectLst/>
                        <a:latin typeface="Calibri"/>
                        <a:ea typeface="Calibri"/>
                        <a:cs typeface="Times New Roman"/>
                      </a:endParaRPr>
                    </a:p>
                  </a:txBody>
                  <a:tcPr marL="11430" marR="11430"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
        <p:nvSpPr>
          <p:cNvPr id="6" name="5 CuadroTexto"/>
          <p:cNvSpPr txBox="1"/>
          <p:nvPr/>
        </p:nvSpPr>
        <p:spPr>
          <a:xfrm>
            <a:off x="2835609" y="1660158"/>
            <a:ext cx="3753079" cy="369332"/>
          </a:xfrm>
          <a:prstGeom prst="rect">
            <a:avLst/>
          </a:prstGeom>
          <a:noFill/>
        </p:spPr>
        <p:txBody>
          <a:bodyPr wrap="none" rtlCol="0">
            <a:spAutoFit/>
          </a:bodyPr>
          <a:lstStyle/>
          <a:p>
            <a:pPr algn="ctr"/>
            <a:r>
              <a:rPr lang="es-AR" b="1" dirty="0" smtClean="0"/>
              <a:t>AND HOW DO MATTERS LOOK NOW?</a:t>
            </a:r>
            <a:endParaRPr lang="es-AR" b="1" dirty="0"/>
          </a:p>
        </p:txBody>
      </p:sp>
    </p:spTree>
    <p:extLst>
      <p:ext uri="{BB962C8B-B14F-4D97-AF65-F5344CB8AC3E}">
        <p14:creationId xmlns:p14="http://schemas.microsoft.com/office/powerpoint/2010/main" val="3563431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523220"/>
          </a:xfrm>
          <a:prstGeom prst="rect">
            <a:avLst/>
          </a:prstGeom>
        </p:spPr>
        <p:txBody>
          <a:bodyPr wrap="square">
            <a:spAutoFit/>
          </a:bodyPr>
          <a:lstStyle/>
          <a:p>
            <a:pPr marL="0" lvl="1" algn="ctr"/>
            <a:r>
              <a:rPr lang="es-AR" sz="2800" b="1" dirty="0" smtClean="0"/>
              <a:t>CONCLUSIONS: ALL QUESTION MARKS</a:t>
            </a:r>
            <a:endParaRPr lang="es-AR" sz="28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3508653"/>
          </a:xfrm>
          <a:prstGeom prst="rect">
            <a:avLst/>
          </a:prstGeom>
          <a:noFill/>
        </p:spPr>
        <p:txBody>
          <a:bodyPr wrap="square" rtlCol="0">
            <a:spAutoFit/>
          </a:bodyPr>
          <a:lstStyle/>
          <a:p>
            <a:pPr marL="361950" lvl="1" indent="-361950">
              <a:spcAft>
                <a:spcPts val="1800"/>
              </a:spcAft>
              <a:buFont typeface="Arial" panose="020B0604020202020204" pitchFamily="34" charset="0"/>
              <a:buChar char="•"/>
              <a:tabLst>
                <a:tab pos="361950" algn="l"/>
              </a:tabLst>
            </a:pPr>
            <a:r>
              <a:rPr lang="en-US" sz="2400" b="1" dirty="0" smtClean="0"/>
              <a:t>Argentina</a:t>
            </a:r>
            <a:r>
              <a:rPr lang="en-US" sz="2400" b="1" dirty="0"/>
              <a:t>: success of new administrative procedure for solving trademark oppositions will depend on practical approach and especially quality of new staff --- Likely to work out in the long run</a:t>
            </a:r>
            <a:endParaRPr lang="es-AR" sz="2400" b="1" dirty="0"/>
          </a:p>
          <a:p>
            <a:pPr marL="361950" lvl="1" indent="-361950">
              <a:spcAft>
                <a:spcPts val="1800"/>
              </a:spcAft>
              <a:buFont typeface="Arial" panose="020B0604020202020204" pitchFamily="34" charset="0"/>
              <a:buChar char="•"/>
              <a:tabLst>
                <a:tab pos="361950" algn="l"/>
              </a:tabLst>
            </a:pPr>
            <a:r>
              <a:rPr lang="en-US" sz="2400" b="1" dirty="0"/>
              <a:t>Madrid Protocol in Latin America: if Brazil joins it may have a “cascade effect”</a:t>
            </a:r>
            <a:endParaRPr lang="es-AR" sz="2400" b="1" dirty="0"/>
          </a:p>
          <a:p>
            <a:pPr marL="361950" indent="-361950">
              <a:buFont typeface="Arial" panose="020B0604020202020204" pitchFamily="34" charset="0"/>
              <a:buChar char="•"/>
              <a:tabLst>
                <a:tab pos="361950" algn="l"/>
              </a:tabLst>
            </a:pPr>
            <a:r>
              <a:rPr lang="en-US" sz="2400" b="1" dirty="0"/>
              <a:t>Secondary inventions in Latin America: struggle will continue (a fight to the death --- literally</a:t>
            </a:r>
            <a:r>
              <a:rPr lang="en-US" sz="2400" b="1" dirty="0" smtClean="0"/>
              <a:t>?)</a:t>
            </a:r>
            <a:endParaRPr lang="en-US"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23</a:t>
            </a:fld>
            <a:endParaRPr lang="es-AR"/>
          </a:p>
        </p:txBody>
      </p:sp>
    </p:spTree>
    <p:extLst>
      <p:ext uri="{BB962C8B-B14F-4D97-AF65-F5344CB8AC3E}">
        <p14:creationId xmlns:p14="http://schemas.microsoft.com/office/powerpoint/2010/main" val="10858838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648072"/>
          </a:xfrm>
        </p:spPr>
        <p:txBody>
          <a:bodyPr>
            <a:normAutofit fontScale="90000"/>
          </a:bodyPr>
          <a:lstStyle/>
          <a:p>
            <a:r>
              <a:rPr lang="es-ES" b="1" dirty="0" err="1" smtClean="0"/>
              <a:t>Thank</a:t>
            </a:r>
            <a:r>
              <a:rPr lang="es-ES" b="1" dirty="0" smtClean="0"/>
              <a:t> </a:t>
            </a:r>
            <a:r>
              <a:rPr lang="es-ES" b="1" dirty="0" err="1" smtClean="0"/>
              <a:t>you</a:t>
            </a:r>
            <a:r>
              <a:rPr lang="es-ES" b="1" dirty="0" smtClean="0"/>
              <a:t>!</a:t>
            </a:r>
            <a:endParaRPr lang="es-AR" b="1" dirty="0"/>
          </a:p>
        </p:txBody>
      </p:sp>
      <p:pic>
        <p:nvPicPr>
          <p:cNvPr id="3" name="2 Imagen"/>
          <p:cNvPicPr>
            <a:picLocks noChangeAspect="1"/>
          </p:cNvPicPr>
          <p:nvPr/>
        </p:nvPicPr>
        <p:blipFill rotWithShape="1">
          <a:blip r:embed="rId2">
            <a:extLst>
              <a:ext uri="{28A0092B-C50C-407E-A947-70E740481C1C}">
                <a14:useLocalDpi xmlns:a14="http://schemas.microsoft.com/office/drawing/2010/main" val="0"/>
              </a:ext>
            </a:extLst>
          </a:blip>
          <a:srcRect l="6047" r="33286" b="27961"/>
          <a:stretch/>
        </p:blipFill>
        <p:spPr>
          <a:xfrm>
            <a:off x="2019300" y="1484784"/>
            <a:ext cx="4600575" cy="3649191"/>
          </a:xfrm>
          <a:prstGeom prst="rect">
            <a:avLst/>
          </a:prstGeom>
        </p:spPr>
      </p:pic>
      <p:sp>
        <p:nvSpPr>
          <p:cNvPr id="4" name="3 Marcador de número de diapositiva"/>
          <p:cNvSpPr>
            <a:spLocks noGrp="1"/>
          </p:cNvSpPr>
          <p:nvPr>
            <p:ph type="sldNum" sz="quarter" idx="12"/>
          </p:nvPr>
        </p:nvSpPr>
        <p:spPr/>
        <p:txBody>
          <a:bodyPr/>
          <a:lstStyle/>
          <a:p>
            <a:fld id="{4B21A8B7-F715-408E-A4B7-B3B25D7350EF}" type="slidenum">
              <a:rPr lang="es-AR" smtClean="0"/>
              <a:t>24</a:t>
            </a:fld>
            <a:endParaRPr lang="es-AR"/>
          </a:p>
        </p:txBody>
      </p:sp>
    </p:spTree>
    <p:extLst>
      <p:ext uri="{BB962C8B-B14F-4D97-AF65-F5344CB8AC3E}">
        <p14:creationId xmlns:p14="http://schemas.microsoft.com/office/powerpoint/2010/main" val="2042060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769441"/>
          </a:xfrm>
          <a:prstGeom prst="rect">
            <a:avLst/>
          </a:prstGeom>
        </p:spPr>
        <p:txBody>
          <a:bodyPr wrap="square">
            <a:spAutoFit/>
          </a:bodyPr>
          <a:lstStyle/>
          <a:p>
            <a:pPr marL="0" lvl="1" algn="ctr"/>
            <a:r>
              <a:rPr lang="es-AR" sz="4400" b="1" dirty="0" smtClean="0"/>
              <a:t>DEVELOPMENTS IN ARGENTINA</a:t>
            </a:r>
            <a:endParaRPr lang="es-AR" sz="4400" b="1" dirty="0"/>
          </a:p>
        </p:txBody>
      </p:sp>
      <p:pic>
        <p:nvPicPr>
          <p:cNvPr id="1026" name="Picture 2" descr="C:\Documents and Settings\secretaria\Mis documentos\MARKETING\Logos\AAAPI_LOGO_HORIZONT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005100" y="1916832"/>
            <a:ext cx="7697120" cy="3062377"/>
          </a:xfrm>
          <a:prstGeom prst="rect">
            <a:avLst/>
          </a:prstGeom>
          <a:noFill/>
        </p:spPr>
        <p:txBody>
          <a:bodyPr wrap="square" rtlCol="0">
            <a:spAutoFit/>
          </a:bodyPr>
          <a:lstStyle/>
          <a:p>
            <a:pPr marL="0" lvl="1" algn="ctr">
              <a:spcAft>
                <a:spcPts val="1800"/>
              </a:spcAft>
            </a:pPr>
            <a:r>
              <a:rPr lang="en-US" sz="2400" b="1" cap="all" dirty="0"/>
              <a:t>New legislation introduced in 2018 amended mainly procedural issues of patents, trademarks and designs</a:t>
            </a:r>
            <a:endParaRPr lang="es-AR" sz="2400" b="1" cap="all" dirty="0"/>
          </a:p>
          <a:p>
            <a:pPr marL="360363" lvl="2" indent="-360363">
              <a:spcAft>
                <a:spcPts val="1200"/>
              </a:spcAft>
              <a:buFont typeface="Arial" panose="020B0604020202020204" pitchFamily="34" charset="0"/>
              <a:buChar char="•"/>
            </a:pPr>
            <a:r>
              <a:rPr lang="en-US" sz="2400" b="1" dirty="0"/>
              <a:t>Emergency decree (No. 27/2018) issued January 10, 2018 amending a myriad of stuff, including patents, trademarks and designs</a:t>
            </a:r>
            <a:endParaRPr lang="es-AR" sz="2400" b="1" dirty="0"/>
          </a:p>
          <a:p>
            <a:pPr marL="360363" lvl="2" indent="-360363">
              <a:spcAft>
                <a:spcPts val="1200"/>
              </a:spcAft>
              <a:buFont typeface="Arial" panose="020B0604020202020204" pitchFamily="34" charset="0"/>
              <a:buChar char="•"/>
            </a:pPr>
            <a:r>
              <a:rPr lang="en-US" sz="2400" b="1" dirty="0"/>
              <a:t>“Ratified” by law (No. 27,444) enacted May 30, 2018</a:t>
            </a:r>
            <a:endParaRPr lang="es-AR"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3</a:t>
            </a:fld>
            <a:endParaRPr lang="es-AR"/>
          </a:p>
        </p:txBody>
      </p:sp>
    </p:spTree>
    <p:extLst>
      <p:ext uri="{BB962C8B-B14F-4D97-AF65-F5344CB8AC3E}">
        <p14:creationId xmlns:p14="http://schemas.microsoft.com/office/powerpoint/2010/main" val="2135542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769441"/>
          </a:xfrm>
          <a:prstGeom prst="rect">
            <a:avLst/>
          </a:prstGeom>
        </p:spPr>
        <p:txBody>
          <a:bodyPr wrap="square">
            <a:spAutoFit/>
          </a:bodyPr>
          <a:lstStyle/>
          <a:p>
            <a:pPr marL="0" lvl="1" algn="ctr"/>
            <a:r>
              <a:rPr lang="es-AR" sz="4400" b="1" dirty="0" smtClean="0"/>
              <a:t>DEVELOPMENTS IN ARGENTINA</a:t>
            </a:r>
            <a:endParaRPr lang="es-AR" sz="4400" b="1" dirty="0"/>
          </a:p>
        </p:txBody>
      </p:sp>
      <p:pic>
        <p:nvPicPr>
          <p:cNvPr id="1026" name="Picture 2" descr="C:\Documents and Settings\secretaria\Mis documentos\MARKETING\Logos\AAAPI_LOGO_HORIZONT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005100" y="1844824"/>
            <a:ext cx="7697120" cy="3508653"/>
          </a:xfrm>
          <a:prstGeom prst="rect">
            <a:avLst/>
          </a:prstGeom>
          <a:noFill/>
        </p:spPr>
        <p:txBody>
          <a:bodyPr wrap="square" rtlCol="0">
            <a:spAutoFit/>
          </a:bodyPr>
          <a:lstStyle/>
          <a:p>
            <a:pPr marL="0" lvl="1" algn="ctr">
              <a:spcAft>
                <a:spcPts val="1800"/>
              </a:spcAft>
            </a:pPr>
            <a:r>
              <a:rPr lang="es-AR" sz="2400" b="1" cap="all" dirty="0" smtClean="0"/>
              <a:t>TRADEMARKS</a:t>
            </a:r>
            <a:endParaRPr lang="es-AR" sz="2400" b="1" cap="all" dirty="0"/>
          </a:p>
          <a:p>
            <a:pPr marL="536575" lvl="1" indent="-536575">
              <a:spcAft>
                <a:spcPts val="1800"/>
              </a:spcAft>
              <a:buFont typeface="Arial" panose="020B0604020202020204" pitchFamily="34" charset="0"/>
              <a:buChar char="•"/>
            </a:pPr>
            <a:r>
              <a:rPr lang="en-US" sz="2400" b="1" dirty="0"/>
              <a:t>Substantive provisions (definition of trademark, </a:t>
            </a:r>
            <a:r>
              <a:rPr lang="en-US" sz="2400" b="1" dirty="0" err="1"/>
              <a:t>registrability</a:t>
            </a:r>
            <a:r>
              <a:rPr lang="en-US" sz="2400" b="1" dirty="0"/>
              <a:t> conditions, term, etc.) remain unchanged</a:t>
            </a:r>
            <a:endParaRPr lang="es-AR" sz="2400" b="1" dirty="0"/>
          </a:p>
          <a:p>
            <a:pPr marL="536575" lvl="1" indent="-536575">
              <a:buFont typeface="Arial" panose="020B0604020202020204" pitchFamily="34" charset="0"/>
              <a:buChar char="•"/>
            </a:pPr>
            <a:r>
              <a:rPr lang="en-US" sz="2400" b="1" dirty="0"/>
              <a:t>Main changes:</a:t>
            </a:r>
            <a:endParaRPr lang="es-AR" sz="2400" b="1" dirty="0"/>
          </a:p>
          <a:p>
            <a:pPr marL="896938" lvl="2" indent="-360363">
              <a:buFont typeface="Arial" panose="020B0604020202020204" pitchFamily="34" charset="0"/>
              <a:buChar char="•"/>
            </a:pPr>
            <a:r>
              <a:rPr lang="en-US" sz="2400" b="1" dirty="0"/>
              <a:t>New procedure for settling trademark oppositions</a:t>
            </a:r>
            <a:endParaRPr lang="es-AR" sz="2400" b="1" dirty="0"/>
          </a:p>
          <a:p>
            <a:pPr marL="896938" lvl="2" indent="-360363">
              <a:buFont typeface="Arial" panose="020B0604020202020204" pitchFamily="34" charset="0"/>
              <a:buChar char="•"/>
            </a:pPr>
            <a:r>
              <a:rPr lang="en-US" sz="2400" b="1" dirty="0"/>
              <a:t>Partial lapsing of trademark registration</a:t>
            </a:r>
            <a:endParaRPr lang="es-AR" sz="2400" b="1" dirty="0"/>
          </a:p>
          <a:p>
            <a:pPr marL="896938" lvl="2" indent="-360363">
              <a:buFont typeface="Arial" panose="020B0604020202020204" pitchFamily="34" charset="0"/>
              <a:buChar char="•"/>
            </a:pPr>
            <a:r>
              <a:rPr lang="en-US" sz="2400" b="1" dirty="0"/>
              <a:t>TMO has authority to decide on trademark cancellation due to invalidity or non-use</a:t>
            </a:r>
            <a:endParaRPr lang="es-AR"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4</a:t>
            </a:fld>
            <a:endParaRPr lang="es-AR"/>
          </a:p>
        </p:txBody>
      </p:sp>
    </p:spTree>
    <p:extLst>
      <p:ext uri="{BB962C8B-B14F-4D97-AF65-F5344CB8AC3E}">
        <p14:creationId xmlns:p14="http://schemas.microsoft.com/office/powerpoint/2010/main" val="3450407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769441"/>
          </a:xfrm>
          <a:prstGeom prst="rect">
            <a:avLst/>
          </a:prstGeom>
        </p:spPr>
        <p:txBody>
          <a:bodyPr wrap="square">
            <a:spAutoFit/>
          </a:bodyPr>
          <a:lstStyle/>
          <a:p>
            <a:pPr marL="0" lvl="1" algn="ctr"/>
            <a:r>
              <a:rPr lang="es-AR" sz="4400" b="1" dirty="0" smtClean="0"/>
              <a:t>DEVELOPMENTS IN ARGENTINA</a:t>
            </a:r>
            <a:endParaRPr lang="es-AR" sz="44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005100" y="1844824"/>
            <a:ext cx="7697120" cy="4539704"/>
          </a:xfrm>
          <a:prstGeom prst="rect">
            <a:avLst/>
          </a:prstGeom>
          <a:noFill/>
        </p:spPr>
        <p:txBody>
          <a:bodyPr wrap="square" rtlCol="0">
            <a:spAutoFit/>
          </a:bodyPr>
          <a:lstStyle/>
          <a:p>
            <a:pPr marL="0" lvl="1" algn="ctr">
              <a:spcAft>
                <a:spcPts val="1800"/>
              </a:spcAft>
            </a:pPr>
            <a:r>
              <a:rPr lang="es-AR" sz="2400" b="1" cap="all" dirty="0" smtClean="0"/>
              <a:t>NEW PROCEDURE FOR SETTLING TM OPPOSITIONS</a:t>
            </a:r>
            <a:endParaRPr lang="es-AR" sz="2400" b="1" cap="all" dirty="0"/>
          </a:p>
          <a:p>
            <a:pPr marL="358775" lvl="2" indent="-358775">
              <a:spcAft>
                <a:spcPts val="1200"/>
              </a:spcAft>
              <a:buFont typeface="Arial" panose="020B0604020202020204" pitchFamily="34" charset="0"/>
              <a:buChar char="•"/>
            </a:pPr>
            <a:r>
              <a:rPr lang="en-US" sz="2400" b="1" dirty="0" smtClean="0"/>
              <a:t>Old </a:t>
            </a:r>
            <a:r>
              <a:rPr lang="en-US" sz="2400" b="1" dirty="0"/>
              <a:t>procedure: </a:t>
            </a:r>
            <a:r>
              <a:rPr lang="es-AR" sz="2400" b="1" dirty="0" err="1" smtClean="0"/>
              <a:t>oppositions</a:t>
            </a:r>
            <a:r>
              <a:rPr lang="es-AR" sz="2400" b="1" dirty="0" smtClean="0"/>
              <a:t> </a:t>
            </a:r>
            <a:r>
              <a:rPr lang="es-AR" sz="2400" b="1" dirty="0" err="1" smtClean="0"/>
              <a:t>decided</a:t>
            </a:r>
            <a:r>
              <a:rPr lang="es-AR" sz="2400" b="1" dirty="0" smtClean="0"/>
              <a:t> </a:t>
            </a:r>
            <a:r>
              <a:rPr lang="es-AR" sz="2400" b="1" dirty="0" err="1" smtClean="0"/>
              <a:t>by</a:t>
            </a:r>
            <a:r>
              <a:rPr lang="es-AR" sz="2400" b="1" dirty="0" smtClean="0"/>
              <a:t> </a:t>
            </a:r>
            <a:r>
              <a:rPr lang="es-AR" sz="2400" b="1" dirty="0" err="1" smtClean="0"/>
              <a:t>courts</a:t>
            </a:r>
            <a:r>
              <a:rPr lang="es-AR" sz="2400" b="1" dirty="0" smtClean="0"/>
              <a:t> </a:t>
            </a:r>
            <a:r>
              <a:rPr lang="es-AR" sz="2400" b="1" dirty="0" err="1" smtClean="0"/>
              <a:t>if</a:t>
            </a:r>
            <a:r>
              <a:rPr lang="es-AR" sz="2400" b="1" dirty="0" smtClean="0"/>
              <a:t> </a:t>
            </a:r>
            <a:r>
              <a:rPr lang="es-AR" sz="2400" b="1" dirty="0" err="1" smtClean="0"/>
              <a:t>parties</a:t>
            </a:r>
            <a:r>
              <a:rPr lang="es-AR" sz="2400" b="1" dirty="0" smtClean="0"/>
              <a:t> </a:t>
            </a:r>
            <a:r>
              <a:rPr lang="es-AR" sz="2400" b="1" dirty="0" err="1" smtClean="0"/>
              <a:t>failed</a:t>
            </a:r>
            <a:r>
              <a:rPr lang="es-AR" sz="2400" b="1" dirty="0" smtClean="0"/>
              <a:t> to </a:t>
            </a:r>
            <a:r>
              <a:rPr lang="es-AR" sz="2400" b="1" dirty="0" err="1" smtClean="0"/>
              <a:t>reach</a:t>
            </a:r>
            <a:r>
              <a:rPr lang="es-AR" sz="2400" b="1" dirty="0" smtClean="0"/>
              <a:t> </a:t>
            </a:r>
            <a:r>
              <a:rPr lang="es-AR" sz="2400" b="1" dirty="0" err="1" smtClean="0"/>
              <a:t>agreement</a:t>
            </a:r>
            <a:r>
              <a:rPr lang="es-AR" sz="2400" b="1" dirty="0" smtClean="0"/>
              <a:t> </a:t>
            </a:r>
            <a:r>
              <a:rPr lang="es-AR" sz="2400" b="1" dirty="0" err="1" smtClean="0"/>
              <a:t>within</a:t>
            </a:r>
            <a:r>
              <a:rPr lang="es-AR" sz="2400" b="1" dirty="0" smtClean="0"/>
              <a:t> </a:t>
            </a:r>
            <a:r>
              <a:rPr lang="es-AR" sz="2400" b="1" dirty="0" err="1" smtClean="0"/>
              <a:t>one</a:t>
            </a:r>
            <a:r>
              <a:rPr lang="es-AR" sz="2400" b="1" dirty="0" smtClean="0"/>
              <a:t> </a:t>
            </a:r>
            <a:r>
              <a:rPr lang="es-AR" sz="2400" b="1" dirty="0" err="1" smtClean="0"/>
              <a:t>year</a:t>
            </a:r>
            <a:endParaRPr lang="es-AR" sz="2400" b="1" dirty="0"/>
          </a:p>
          <a:p>
            <a:pPr marL="358775" lvl="2" indent="-358775">
              <a:buFont typeface="Arial" panose="020B0604020202020204" pitchFamily="34" charset="0"/>
              <a:buChar char="•"/>
            </a:pPr>
            <a:r>
              <a:rPr lang="en-US" sz="2400" b="1" dirty="0"/>
              <a:t>New procedure: </a:t>
            </a:r>
            <a:r>
              <a:rPr lang="es-AR" sz="2400" b="1" dirty="0" err="1"/>
              <a:t>oppositions</a:t>
            </a:r>
            <a:r>
              <a:rPr lang="es-AR" sz="2400" b="1" dirty="0"/>
              <a:t> </a:t>
            </a:r>
            <a:r>
              <a:rPr lang="es-AR" sz="2400" b="1" dirty="0" err="1"/>
              <a:t>decided</a:t>
            </a:r>
            <a:r>
              <a:rPr lang="es-AR" sz="2400" b="1" dirty="0"/>
              <a:t> </a:t>
            </a:r>
            <a:r>
              <a:rPr lang="es-AR" sz="2400" b="1" dirty="0" err="1"/>
              <a:t>by</a:t>
            </a:r>
            <a:r>
              <a:rPr lang="es-AR" sz="2400" b="1" dirty="0"/>
              <a:t> </a:t>
            </a:r>
            <a:r>
              <a:rPr lang="es-AR" sz="2400" b="1" dirty="0" smtClean="0"/>
              <a:t>PTO </a:t>
            </a:r>
            <a:r>
              <a:rPr lang="es-AR" sz="2400" b="1" dirty="0" err="1"/>
              <a:t>if</a:t>
            </a:r>
            <a:r>
              <a:rPr lang="es-AR" sz="2400" b="1" dirty="0"/>
              <a:t> </a:t>
            </a:r>
            <a:r>
              <a:rPr lang="es-AR" sz="2400" b="1" dirty="0" err="1"/>
              <a:t>parties</a:t>
            </a:r>
            <a:r>
              <a:rPr lang="es-AR" sz="2400" b="1" dirty="0"/>
              <a:t> </a:t>
            </a:r>
            <a:r>
              <a:rPr lang="es-AR" sz="2400" b="1" dirty="0" err="1"/>
              <a:t>failed</a:t>
            </a:r>
            <a:r>
              <a:rPr lang="es-AR" sz="2400" b="1" dirty="0"/>
              <a:t> to </a:t>
            </a:r>
            <a:r>
              <a:rPr lang="es-AR" sz="2400" b="1" dirty="0" err="1"/>
              <a:t>reach</a:t>
            </a:r>
            <a:r>
              <a:rPr lang="es-AR" sz="2400" b="1" dirty="0"/>
              <a:t> </a:t>
            </a:r>
            <a:r>
              <a:rPr lang="es-AR" sz="2400" b="1" dirty="0" err="1"/>
              <a:t>agreement</a:t>
            </a:r>
            <a:r>
              <a:rPr lang="es-AR" sz="2400" b="1" dirty="0"/>
              <a:t> </a:t>
            </a:r>
            <a:r>
              <a:rPr lang="es-AR" sz="2400" b="1" dirty="0" err="1"/>
              <a:t>within</a:t>
            </a:r>
            <a:r>
              <a:rPr lang="es-AR" sz="2400" b="1" dirty="0"/>
              <a:t> </a:t>
            </a:r>
            <a:r>
              <a:rPr lang="es-AR" sz="2400" b="1" dirty="0" smtClean="0"/>
              <a:t>3 </a:t>
            </a:r>
            <a:r>
              <a:rPr lang="es-AR" sz="2400" b="1" dirty="0" err="1" smtClean="0"/>
              <a:t>months</a:t>
            </a:r>
            <a:endParaRPr lang="en-US" sz="2400" b="1" dirty="0" smtClean="0"/>
          </a:p>
          <a:p>
            <a:pPr marL="715963" lvl="3" indent="-357188">
              <a:buFont typeface="Arial" panose="020B0604020202020204" pitchFamily="34" charset="0"/>
              <a:buChar char="•"/>
            </a:pPr>
            <a:r>
              <a:rPr lang="en-US" sz="2400" b="1" dirty="0" smtClean="0"/>
              <a:t>No </a:t>
            </a:r>
            <a:r>
              <a:rPr lang="en-US" sz="2400" b="1" dirty="0"/>
              <a:t>lapsing of application for failure to reach agreement</a:t>
            </a:r>
            <a:endParaRPr lang="es-AR" sz="2400" b="1" dirty="0"/>
          </a:p>
          <a:p>
            <a:pPr marL="715963" lvl="3" indent="-357188">
              <a:buFont typeface="Arial" panose="020B0604020202020204" pitchFamily="34" charset="0"/>
              <a:buChar char="•"/>
            </a:pPr>
            <a:r>
              <a:rPr lang="en-US" sz="2400" b="1" dirty="0"/>
              <a:t>Opponent must pay an additional fee (approx. U.S.$ 300) to keep opposition in place</a:t>
            </a:r>
            <a:endParaRPr lang="es-AR" sz="2400" b="1" dirty="0"/>
          </a:p>
          <a:p>
            <a:pPr marL="715963" indent="-357188">
              <a:buFont typeface="Arial" panose="020B0604020202020204" pitchFamily="34" charset="0"/>
              <a:buChar char="•"/>
            </a:pPr>
            <a:r>
              <a:rPr lang="en-US" sz="2400" b="1" dirty="0"/>
              <a:t>TMO’s decision may be appealed from before Federal Court of Appeals</a:t>
            </a:r>
            <a:endParaRPr lang="es-AR"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5</a:t>
            </a:fld>
            <a:endParaRPr lang="es-AR"/>
          </a:p>
        </p:txBody>
      </p:sp>
    </p:spTree>
    <p:extLst>
      <p:ext uri="{BB962C8B-B14F-4D97-AF65-F5344CB8AC3E}">
        <p14:creationId xmlns:p14="http://schemas.microsoft.com/office/powerpoint/2010/main" val="1448026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769441"/>
          </a:xfrm>
          <a:prstGeom prst="rect">
            <a:avLst/>
          </a:prstGeom>
        </p:spPr>
        <p:txBody>
          <a:bodyPr wrap="square">
            <a:spAutoFit/>
          </a:bodyPr>
          <a:lstStyle/>
          <a:p>
            <a:pPr marL="0" lvl="1" algn="ctr"/>
            <a:r>
              <a:rPr lang="es-AR" sz="4400" b="1" dirty="0" smtClean="0"/>
              <a:t>DEVELOPMENTS IN ARGENTINA</a:t>
            </a:r>
            <a:endParaRPr lang="es-AR" sz="44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005100" y="1844824"/>
            <a:ext cx="7697120" cy="3585597"/>
          </a:xfrm>
          <a:prstGeom prst="rect">
            <a:avLst/>
          </a:prstGeom>
          <a:noFill/>
        </p:spPr>
        <p:txBody>
          <a:bodyPr wrap="square" rtlCol="0">
            <a:spAutoFit/>
          </a:bodyPr>
          <a:lstStyle/>
          <a:p>
            <a:pPr marL="0" lvl="1" algn="ctr">
              <a:spcAft>
                <a:spcPts val="1800"/>
              </a:spcAft>
            </a:pPr>
            <a:r>
              <a:rPr lang="es-AR" sz="2400" b="1" cap="all" dirty="0" err="1" smtClean="0"/>
              <a:t>Partial</a:t>
            </a:r>
            <a:r>
              <a:rPr lang="es-AR" sz="2400" b="1" cap="all" dirty="0" smtClean="0"/>
              <a:t> </a:t>
            </a:r>
            <a:r>
              <a:rPr lang="es-AR" sz="2400" b="1" cap="all" dirty="0" err="1" smtClean="0"/>
              <a:t>lapsing</a:t>
            </a:r>
            <a:r>
              <a:rPr lang="es-AR" sz="2400" b="1" cap="all" dirty="0" smtClean="0"/>
              <a:t> of </a:t>
            </a:r>
            <a:r>
              <a:rPr lang="es-AR" sz="2400" b="1" cap="all" dirty="0" err="1" smtClean="0"/>
              <a:t>tm</a:t>
            </a:r>
            <a:r>
              <a:rPr lang="es-AR" sz="2400" b="1" cap="all" dirty="0" smtClean="0"/>
              <a:t> </a:t>
            </a:r>
            <a:r>
              <a:rPr lang="es-AR" sz="2400" b="1" cap="all" dirty="0" err="1" smtClean="0"/>
              <a:t>registrations</a:t>
            </a:r>
            <a:endParaRPr lang="es-AR" sz="2400" b="1" cap="all" dirty="0"/>
          </a:p>
          <a:p>
            <a:pPr marL="358775" lvl="2" indent="-358775">
              <a:spcAft>
                <a:spcPts val="1200"/>
              </a:spcAft>
              <a:buFont typeface="Arial" panose="020B0604020202020204" pitchFamily="34" charset="0"/>
              <a:buChar char="•"/>
            </a:pPr>
            <a:r>
              <a:rPr lang="en-US" sz="2400" b="1" dirty="0" smtClean="0"/>
              <a:t>Old </a:t>
            </a:r>
            <a:r>
              <a:rPr lang="en-US" sz="2400" b="1" dirty="0"/>
              <a:t>system: any use, even on goods or services outside the scope of registration, would prevent </a:t>
            </a:r>
            <a:r>
              <a:rPr lang="en-US" sz="2400" b="1" dirty="0" smtClean="0"/>
              <a:t>lapsing</a:t>
            </a:r>
          </a:p>
          <a:p>
            <a:pPr marL="358775" lvl="2" indent="-358775">
              <a:spcAft>
                <a:spcPts val="1200"/>
              </a:spcAft>
              <a:buFont typeface="Arial" panose="020B0604020202020204" pitchFamily="34" charset="0"/>
              <a:buChar char="•"/>
            </a:pPr>
            <a:r>
              <a:rPr lang="en-US" sz="2400" b="1" dirty="0" smtClean="0"/>
              <a:t>New </a:t>
            </a:r>
            <a:r>
              <a:rPr lang="en-US" sz="2400" b="1" dirty="0"/>
              <a:t>system: only use on protected goods or services, or those goods or services having an affinity or similarity to those protected, or in connection with an activity related thereto (new art. 26 TML)</a:t>
            </a:r>
            <a:endParaRPr lang="es-AR" sz="2400" b="1" dirty="0"/>
          </a:p>
          <a:p>
            <a:pPr marL="358775" lvl="2" indent="-358775">
              <a:spcAft>
                <a:spcPts val="1200"/>
              </a:spcAft>
              <a:buFont typeface="Arial" panose="020B0604020202020204" pitchFamily="34" charset="0"/>
              <a:buChar char="•"/>
            </a:pPr>
            <a:endParaRPr lang="es-AR"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6</a:t>
            </a:fld>
            <a:endParaRPr lang="es-AR"/>
          </a:p>
        </p:txBody>
      </p:sp>
    </p:spTree>
    <p:extLst>
      <p:ext uri="{BB962C8B-B14F-4D97-AF65-F5344CB8AC3E}">
        <p14:creationId xmlns:p14="http://schemas.microsoft.com/office/powerpoint/2010/main" val="1479261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769441"/>
          </a:xfrm>
          <a:prstGeom prst="rect">
            <a:avLst/>
          </a:prstGeom>
        </p:spPr>
        <p:txBody>
          <a:bodyPr wrap="square">
            <a:spAutoFit/>
          </a:bodyPr>
          <a:lstStyle/>
          <a:p>
            <a:pPr marL="0" lvl="1" algn="ctr"/>
            <a:r>
              <a:rPr lang="es-AR" sz="4400" b="1" dirty="0" smtClean="0"/>
              <a:t>DEVELOPMENTS IN ARGENTINA</a:t>
            </a:r>
            <a:endParaRPr lang="es-AR" sz="44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005100" y="1844824"/>
            <a:ext cx="7697120" cy="4108817"/>
          </a:xfrm>
          <a:prstGeom prst="rect">
            <a:avLst/>
          </a:prstGeom>
          <a:noFill/>
        </p:spPr>
        <p:txBody>
          <a:bodyPr wrap="square" rtlCol="0">
            <a:spAutoFit/>
          </a:bodyPr>
          <a:lstStyle/>
          <a:p>
            <a:pPr marL="0" lvl="1" algn="ctr">
              <a:spcAft>
                <a:spcPts val="1800"/>
              </a:spcAft>
            </a:pPr>
            <a:r>
              <a:rPr lang="es-AR" sz="2400" b="1" cap="all" dirty="0" smtClean="0"/>
              <a:t>TMO BROADENED AUTHORITY</a:t>
            </a:r>
            <a:endParaRPr lang="es-AR" sz="2400" b="1" cap="all" dirty="0"/>
          </a:p>
          <a:p>
            <a:pPr marL="358775" lvl="2" indent="-358775">
              <a:spcAft>
                <a:spcPts val="1200"/>
              </a:spcAft>
              <a:buFont typeface="Arial" panose="020B0604020202020204" pitchFamily="34" charset="0"/>
              <a:buChar char="•"/>
            </a:pPr>
            <a:r>
              <a:rPr lang="en-US" sz="2400" b="1" dirty="0" smtClean="0"/>
              <a:t>(</a:t>
            </a:r>
            <a:r>
              <a:rPr lang="en-US" sz="2400" b="1" dirty="0"/>
              <a:t>In addition to authority to decide </a:t>
            </a:r>
            <a:r>
              <a:rPr lang="en-US" sz="2400" b="1" dirty="0" smtClean="0"/>
              <a:t>oppositions)</a:t>
            </a:r>
          </a:p>
          <a:p>
            <a:pPr marL="358775" lvl="2" indent="-358775">
              <a:spcAft>
                <a:spcPts val="1200"/>
              </a:spcAft>
              <a:buFont typeface="Arial" panose="020B0604020202020204" pitchFamily="34" charset="0"/>
              <a:buChar char="•"/>
            </a:pPr>
            <a:r>
              <a:rPr lang="en-US" sz="2400" b="1" dirty="0" smtClean="0"/>
              <a:t>TMO </a:t>
            </a:r>
            <a:r>
              <a:rPr lang="en-US" sz="2400" b="1" dirty="0"/>
              <a:t>to decide on trademark invalidity (decision may be appealed from before Federal Court of </a:t>
            </a:r>
            <a:r>
              <a:rPr lang="en-US" sz="2400" b="1" dirty="0" smtClean="0"/>
              <a:t>Appeals)</a:t>
            </a:r>
          </a:p>
          <a:p>
            <a:pPr marL="358775" lvl="2" indent="-358775">
              <a:spcAft>
                <a:spcPts val="1200"/>
              </a:spcAft>
              <a:buFont typeface="Arial" panose="020B0604020202020204" pitchFamily="34" charset="0"/>
              <a:buChar char="•"/>
            </a:pPr>
            <a:r>
              <a:rPr lang="en-US" sz="2400" b="1" dirty="0" smtClean="0"/>
              <a:t>TMO </a:t>
            </a:r>
            <a:r>
              <a:rPr lang="en-US" sz="2400" b="1" dirty="0"/>
              <a:t>to decide on trademark cancellation due to non-use (decision may be appealed from before Federal Court of Appeals</a:t>
            </a:r>
            <a:r>
              <a:rPr lang="en-US" sz="2400" b="1" dirty="0" smtClean="0"/>
              <a:t>)</a:t>
            </a:r>
          </a:p>
          <a:p>
            <a:pPr marL="358775" lvl="2" indent="-358775">
              <a:spcAft>
                <a:spcPts val="1200"/>
              </a:spcAft>
              <a:buFont typeface="Arial" panose="020B0604020202020204" pitchFamily="34" charset="0"/>
              <a:buChar char="•"/>
            </a:pPr>
            <a:r>
              <a:rPr lang="en-US" sz="2400" b="1" dirty="0" smtClean="0"/>
              <a:t>Decisions may be appealed before Federal Court of Appeals</a:t>
            </a:r>
            <a:endParaRPr lang="es-AR"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7</a:t>
            </a:fld>
            <a:endParaRPr lang="es-AR"/>
          </a:p>
        </p:txBody>
      </p:sp>
    </p:spTree>
    <p:extLst>
      <p:ext uri="{BB962C8B-B14F-4D97-AF65-F5344CB8AC3E}">
        <p14:creationId xmlns:p14="http://schemas.microsoft.com/office/powerpoint/2010/main" val="3878590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769441"/>
          </a:xfrm>
          <a:prstGeom prst="rect">
            <a:avLst/>
          </a:prstGeom>
        </p:spPr>
        <p:txBody>
          <a:bodyPr wrap="square">
            <a:spAutoFit/>
          </a:bodyPr>
          <a:lstStyle/>
          <a:p>
            <a:pPr marL="0" lvl="1" algn="ctr"/>
            <a:r>
              <a:rPr lang="es-AR" sz="4400" b="1" dirty="0" smtClean="0"/>
              <a:t>DEVELOPMENTS IN ARGENTINA</a:t>
            </a:r>
            <a:endParaRPr lang="es-AR" sz="44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005100" y="1844824"/>
            <a:ext cx="7697120" cy="3370153"/>
          </a:xfrm>
          <a:prstGeom prst="rect">
            <a:avLst/>
          </a:prstGeom>
          <a:noFill/>
        </p:spPr>
        <p:txBody>
          <a:bodyPr wrap="square" rtlCol="0">
            <a:spAutoFit/>
          </a:bodyPr>
          <a:lstStyle/>
          <a:p>
            <a:pPr marL="0" lvl="1" algn="ctr">
              <a:spcAft>
                <a:spcPts val="1800"/>
              </a:spcAft>
            </a:pPr>
            <a:r>
              <a:rPr lang="es-AR" sz="2400" b="1" cap="all" dirty="0" err="1" smtClean="0"/>
              <a:t>Patents</a:t>
            </a:r>
            <a:endParaRPr lang="es-AR" sz="2400" b="1" cap="all" dirty="0"/>
          </a:p>
          <a:p>
            <a:pPr marL="361950" lvl="1" indent="-361950">
              <a:spcAft>
                <a:spcPts val="1800"/>
              </a:spcAft>
              <a:buFont typeface="Arial" panose="020B0604020202020204" pitchFamily="34" charset="0"/>
              <a:buChar char="•"/>
            </a:pPr>
            <a:r>
              <a:rPr lang="en-US" sz="2400" b="1" dirty="0" smtClean="0"/>
              <a:t>No </a:t>
            </a:r>
            <a:r>
              <a:rPr lang="en-US" sz="2400" b="1" dirty="0"/>
              <a:t>major changes</a:t>
            </a:r>
            <a:endParaRPr lang="es-AR" sz="2400" b="1" dirty="0"/>
          </a:p>
          <a:p>
            <a:pPr marL="361950" lvl="2" indent="-361950">
              <a:spcAft>
                <a:spcPts val="1800"/>
              </a:spcAft>
              <a:buFont typeface="Arial" panose="020B0604020202020204" pitchFamily="34" charset="0"/>
              <a:buChar char="•"/>
            </a:pPr>
            <a:r>
              <a:rPr lang="en-US" sz="2400" b="1" dirty="0"/>
              <a:t>Shorter terms for submitting missing documents or responding to office actions</a:t>
            </a:r>
            <a:endParaRPr lang="es-AR" sz="2400" b="1" dirty="0"/>
          </a:p>
          <a:p>
            <a:pPr marL="361950" lvl="2" indent="-361950">
              <a:buFont typeface="Arial" panose="020B0604020202020204" pitchFamily="34" charset="0"/>
              <a:buChar char="•"/>
            </a:pPr>
            <a:r>
              <a:rPr lang="en-US" sz="2400" b="1" dirty="0"/>
              <a:t>Regrettably 2012 Joint Regulation limiting pharma inventions was not repealed</a:t>
            </a:r>
            <a:endParaRPr lang="es-AR" sz="2400" b="1" dirty="0"/>
          </a:p>
          <a:p>
            <a:pPr marL="361950" lvl="2" indent="-361950">
              <a:spcAft>
                <a:spcPts val="1200"/>
              </a:spcAft>
              <a:buFont typeface="Arial" panose="020B0604020202020204" pitchFamily="34" charset="0"/>
              <a:buChar char="•"/>
            </a:pPr>
            <a:endParaRPr lang="en-US"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8</a:t>
            </a:fld>
            <a:endParaRPr lang="es-AR"/>
          </a:p>
        </p:txBody>
      </p:sp>
    </p:spTree>
    <p:extLst>
      <p:ext uri="{BB962C8B-B14F-4D97-AF65-F5344CB8AC3E}">
        <p14:creationId xmlns:p14="http://schemas.microsoft.com/office/powerpoint/2010/main" val="488212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77969"/>
            <a:ext cx="7913144" cy="769441"/>
          </a:xfrm>
          <a:prstGeom prst="rect">
            <a:avLst/>
          </a:prstGeom>
        </p:spPr>
        <p:txBody>
          <a:bodyPr wrap="square">
            <a:spAutoFit/>
          </a:bodyPr>
          <a:lstStyle/>
          <a:p>
            <a:pPr marL="0" lvl="1" algn="ctr"/>
            <a:r>
              <a:rPr lang="es-AR" sz="4400" b="1" dirty="0" smtClean="0"/>
              <a:t>DEVELOPMENTS IN ARGENTINA</a:t>
            </a:r>
            <a:endParaRPr lang="es-AR" sz="4400" b="1" dirty="0"/>
          </a:p>
        </p:txBody>
      </p:sp>
      <p:pic>
        <p:nvPicPr>
          <p:cNvPr id="1026" name="Picture 2" descr="C:\Documents and Settings\secretaria\Mis documentos\MARKETING\Logos\AAAPI_LOGO_HORIZONT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95" y="260648"/>
            <a:ext cx="1914525" cy="82232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1600" y="1844824"/>
            <a:ext cx="7697120" cy="3231654"/>
          </a:xfrm>
          <a:prstGeom prst="rect">
            <a:avLst/>
          </a:prstGeom>
          <a:noFill/>
        </p:spPr>
        <p:txBody>
          <a:bodyPr wrap="square" rtlCol="0">
            <a:spAutoFit/>
          </a:bodyPr>
          <a:lstStyle/>
          <a:p>
            <a:pPr marL="0" lvl="1" algn="ctr">
              <a:spcAft>
                <a:spcPts val="1800"/>
              </a:spcAft>
            </a:pPr>
            <a:r>
              <a:rPr lang="es-AR" sz="2400" b="1" cap="all" dirty="0" err="1" smtClean="0"/>
              <a:t>Utility</a:t>
            </a:r>
            <a:r>
              <a:rPr lang="es-AR" sz="2400" b="1" cap="all" dirty="0" smtClean="0"/>
              <a:t> </a:t>
            </a:r>
            <a:r>
              <a:rPr lang="es-AR" sz="2400" b="1" cap="all" dirty="0" err="1" smtClean="0"/>
              <a:t>models</a:t>
            </a:r>
            <a:endParaRPr lang="es-AR" sz="2400" b="1" cap="all" dirty="0"/>
          </a:p>
          <a:p>
            <a:pPr marL="361950" lvl="1" indent="-361950">
              <a:spcAft>
                <a:spcPts val="1800"/>
              </a:spcAft>
              <a:buFont typeface="Arial" panose="020B0604020202020204" pitchFamily="34" charset="0"/>
              <a:buChar char="•"/>
            </a:pPr>
            <a:r>
              <a:rPr lang="en-US" sz="2400" b="1" dirty="0" smtClean="0"/>
              <a:t>Old </a:t>
            </a:r>
            <a:r>
              <a:rPr lang="en-US" sz="2400" b="1" dirty="0"/>
              <a:t>procedure: preliminary examination, publication, substantive </a:t>
            </a:r>
            <a:r>
              <a:rPr lang="en-US" sz="2400" b="1" dirty="0" smtClean="0"/>
              <a:t>examination --- absolute failure of UMs</a:t>
            </a:r>
          </a:p>
          <a:p>
            <a:pPr marL="361950" lvl="1" indent="-361950">
              <a:spcAft>
                <a:spcPts val="1800"/>
              </a:spcAft>
              <a:buFont typeface="Arial" panose="020B0604020202020204" pitchFamily="34" charset="0"/>
              <a:buChar char="•"/>
            </a:pPr>
            <a:r>
              <a:rPr lang="en-US" sz="2400" b="1" dirty="0" smtClean="0"/>
              <a:t>New </a:t>
            </a:r>
            <a:r>
              <a:rPr lang="en-US" sz="2400" b="1" dirty="0"/>
              <a:t>procedure: substantive examination, </a:t>
            </a:r>
            <a:r>
              <a:rPr lang="en-US" sz="2400" b="1" dirty="0" smtClean="0"/>
              <a:t>publication</a:t>
            </a:r>
          </a:p>
          <a:p>
            <a:pPr marL="361950" lvl="1" indent="-361950">
              <a:spcAft>
                <a:spcPts val="1800"/>
              </a:spcAft>
              <a:buFont typeface="Arial" panose="020B0604020202020204" pitchFamily="34" charset="0"/>
              <a:buChar char="•"/>
            </a:pPr>
            <a:r>
              <a:rPr lang="en-US" sz="2400" b="1" dirty="0" smtClean="0"/>
              <a:t>Another </a:t>
            </a:r>
            <a:r>
              <a:rPr lang="en-US" sz="2400" b="1" dirty="0"/>
              <a:t>change: absolute </a:t>
            </a:r>
            <a:r>
              <a:rPr lang="en-US" sz="2400" b="1" dirty="0" smtClean="0"/>
              <a:t>novelty</a:t>
            </a:r>
          </a:p>
          <a:p>
            <a:pPr marL="361950" lvl="1" indent="-361950">
              <a:spcAft>
                <a:spcPts val="1800"/>
              </a:spcAft>
              <a:buFont typeface="Arial" panose="020B0604020202020204" pitchFamily="34" charset="0"/>
              <a:buChar char="•"/>
            </a:pPr>
            <a:r>
              <a:rPr lang="en-US" sz="2400" b="1" dirty="0" smtClean="0"/>
              <a:t>May breathe new life into UMs</a:t>
            </a:r>
            <a:endParaRPr lang="es-AR" sz="2400" b="1" dirty="0"/>
          </a:p>
        </p:txBody>
      </p:sp>
      <p:sp>
        <p:nvSpPr>
          <p:cNvPr id="2" name="1 Marcador de número de diapositiva"/>
          <p:cNvSpPr>
            <a:spLocks noGrp="1"/>
          </p:cNvSpPr>
          <p:nvPr>
            <p:ph type="sldNum" sz="quarter" idx="12"/>
          </p:nvPr>
        </p:nvSpPr>
        <p:spPr/>
        <p:txBody>
          <a:bodyPr/>
          <a:lstStyle/>
          <a:p>
            <a:fld id="{4B21A8B7-F715-408E-A4B7-B3B25D7350EF}" type="slidenum">
              <a:rPr lang="es-AR" smtClean="0"/>
              <a:t>9</a:t>
            </a:fld>
            <a:endParaRPr lang="es-AR"/>
          </a:p>
        </p:txBody>
      </p:sp>
    </p:spTree>
    <p:extLst>
      <p:ext uri="{BB962C8B-B14F-4D97-AF65-F5344CB8AC3E}">
        <p14:creationId xmlns:p14="http://schemas.microsoft.com/office/powerpoint/2010/main" val="2746263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4348</Words>
  <Application>Microsoft Macintosh PowerPoint</Application>
  <PresentationFormat>On-screen Show (4:3)</PresentationFormat>
  <Paragraphs>696</Paragraphs>
  <Slides>24</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AAAPI</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Secretaria AAAPI</dc:creator>
  <cp:lastModifiedBy>tony rollins</cp:lastModifiedBy>
  <cp:revision>39</cp:revision>
  <dcterms:created xsi:type="dcterms:W3CDTF">2016-09-19T13:03:50Z</dcterms:created>
  <dcterms:modified xsi:type="dcterms:W3CDTF">2018-09-22T15:31:23Z</dcterms:modified>
</cp:coreProperties>
</file>